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tif" ContentType="image/t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8" r:id="rId4"/>
    <p:sldId id="258" r:id="rId5"/>
    <p:sldId id="259" r:id="rId6"/>
    <p:sldId id="263" r:id="rId7"/>
    <p:sldId id="265" r:id="rId8"/>
    <p:sldId id="264" r:id="rId9"/>
    <p:sldId id="279" r:id="rId10"/>
    <p:sldId id="266" r:id="rId11"/>
    <p:sldId id="276" r:id="rId12"/>
    <p:sldId id="268" r:id="rId13"/>
    <p:sldId id="281" r:id="rId14"/>
    <p:sldId id="284" r:id="rId15"/>
    <p:sldId id="285" r:id="rId16"/>
    <p:sldId id="283" r:id="rId17"/>
    <p:sldId id="269" r:id="rId18"/>
    <p:sldId id="271" r:id="rId19"/>
    <p:sldId id="272" r:id="rId20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BERT, NICOLE C" initials="LN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99"/>
    <a:srgbClr val="3E6B7F"/>
    <a:srgbClr val="99CC66"/>
    <a:srgbClr val="A5B77A"/>
    <a:srgbClr val="99A771"/>
    <a:srgbClr val="3A9CE1"/>
    <a:srgbClr val="FF0080"/>
    <a:srgbClr val="53C3B0"/>
    <a:srgbClr val="994A1C"/>
    <a:srgbClr val="E4B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88" autoAdjust="0"/>
  </p:normalViewPr>
  <p:slideViewPr>
    <p:cSldViewPr snapToGrid="0" snapToObjects="1">
      <p:cViewPr>
        <p:scale>
          <a:sx n="54" d="100"/>
          <a:sy n="54" d="100"/>
        </p:scale>
        <p:origin x="-1592" y="-76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14485284895058"/>
          <c:y val="0.129482082990361"/>
          <c:w val="0.948551471510494"/>
          <c:h val="0.789027197351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49B3C6"/>
              </a:solidFill>
              <a:ln w="76200" cmpd="sng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2D4FA1"/>
              </a:solidFill>
            </c:spPr>
          </c:dPt>
          <c:dPt>
            <c:idx val="2"/>
            <c:invertIfNegative val="0"/>
            <c:bubble3D val="0"/>
            <c:spPr>
              <a:solidFill>
                <a:srgbClr val="473A8C"/>
              </a:solidFill>
            </c:spPr>
          </c:dPt>
          <c:dPt>
            <c:idx val="3"/>
            <c:invertIfNegative val="0"/>
            <c:bubble3D val="0"/>
            <c:spPr>
              <a:solidFill>
                <a:srgbClr val="561F81"/>
              </a:solidFill>
            </c:spPr>
          </c:dPt>
          <c:dPt>
            <c:idx val="4"/>
            <c:invertIfNegative val="0"/>
            <c:bubble3D val="0"/>
            <c:spPr>
              <a:solidFill>
                <a:srgbClr val="43AEE8"/>
              </a:solidFill>
            </c:spPr>
          </c:dPt>
          <c:dPt>
            <c:idx val="5"/>
            <c:invertIfNegative val="0"/>
            <c:bubble3D val="0"/>
            <c:spPr>
              <a:solidFill>
                <a:srgbClr val="49B3C6"/>
              </a:solidFill>
            </c:spPr>
          </c:dPt>
          <c:dPt>
            <c:idx val="6"/>
            <c:invertIfNegative val="0"/>
            <c:bubble3D val="0"/>
            <c:spPr>
              <a:solidFill>
                <a:srgbClr val="6BC3BE"/>
              </a:solidFill>
            </c:spPr>
          </c:dPt>
          <c:dPt>
            <c:idx val="7"/>
            <c:invertIfNegative val="0"/>
            <c:bubble3D val="0"/>
            <c:spPr>
              <a:solidFill>
                <a:srgbClr val="C8DD93"/>
              </a:solidFill>
            </c:spPr>
          </c:dPt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4.0</c:v>
                </c:pt>
                <c:pt idx="1">
                  <c:v>5.0</c:v>
                </c:pt>
                <c:pt idx="2">
                  <c:v>7.0</c:v>
                </c:pt>
                <c:pt idx="3">
                  <c:v>2.0</c:v>
                </c:pt>
                <c:pt idx="4">
                  <c:v>6.0</c:v>
                </c:pt>
                <c:pt idx="5">
                  <c:v>3.0</c:v>
                </c:pt>
                <c:pt idx="6">
                  <c:v>1.0</c:v>
                </c:pt>
                <c:pt idx="7">
                  <c:v>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4394200"/>
        <c:axId val="2134397272"/>
      </c:barChart>
      <c:catAx>
        <c:axId val="213439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8100" cmpd="sng"/>
        </c:spPr>
        <c:crossAx val="2134397272"/>
        <c:crosses val="autoZero"/>
        <c:auto val="1"/>
        <c:lblAlgn val="ctr"/>
        <c:lblOffset val="100"/>
        <c:noMultiLvlLbl val="0"/>
      </c:catAx>
      <c:valAx>
        <c:axId val="21343972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34394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Human</c:v>
                </c:pt>
              </c:strCache>
            </c:strRef>
          </c:tx>
          <c:spPr>
            <a:solidFill>
              <a:srgbClr val="53C3B0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2.0</c:v>
                </c:pt>
                <c:pt idx="2">
                  <c:v>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Naked-Mole Rat</c:v>
                </c:pt>
              </c:strCache>
            </c:strRef>
          </c:tx>
          <c:spPr>
            <a:solidFill>
              <a:srgbClr val="99CC66"/>
            </a:solidFill>
            <a:ln>
              <a:solidFill>
                <a:srgbClr val="3F3294"/>
              </a:solidFill>
            </a:ln>
          </c:spPr>
          <c:invertIfNegative val="0"/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</c:v>
                </c:pt>
                <c:pt idx="1">
                  <c:v>4.5</c:v>
                </c:pt>
                <c:pt idx="2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4953224"/>
        <c:axId val="2134956200"/>
      </c:barChart>
      <c:catAx>
        <c:axId val="2134953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2134956200"/>
        <c:crossesAt val="0.0"/>
        <c:auto val="1"/>
        <c:lblAlgn val="ctr"/>
        <c:lblOffset val="100"/>
        <c:noMultiLvlLbl val="0"/>
      </c:catAx>
      <c:valAx>
        <c:axId val="2134956200"/>
        <c:scaling>
          <c:orientation val="minMax"/>
          <c:max val="8.0"/>
          <c:min val="0.0"/>
        </c:scaling>
        <c:delete val="1"/>
        <c:axPos val="b"/>
        <c:numFmt formatCode="General" sourceLinked="0"/>
        <c:majorTickMark val="none"/>
        <c:minorTickMark val="none"/>
        <c:tickLblPos val="nextTo"/>
        <c:crossAx val="2134953224"/>
        <c:crosses val="autoZero"/>
        <c:crossBetween val="between"/>
        <c:majorUnit val="1.0"/>
        <c:min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10269378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29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502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64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Transcription factors will regulate levels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31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overall</a:t>
            </a:r>
            <a:r>
              <a:rPr lang="en-US" baseline="0" dirty="0" smtClean="0"/>
              <a:t> goal about helping the population screen for NBN related cancer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76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80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38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986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76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69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conservation across domains </a:t>
            </a:r>
          </a:p>
          <a:p>
            <a:r>
              <a:rPr lang="en-US" dirty="0" smtClean="0"/>
              <a:t>	-fruit flies</a:t>
            </a:r>
            <a:r>
              <a:rPr lang="en-US" baseline="0" dirty="0" smtClean="0"/>
              <a:t> don</a:t>
            </a:r>
            <a:r>
              <a:rPr lang="fr-FR" baseline="0" dirty="0" smtClean="0"/>
              <a:t>’</a:t>
            </a:r>
            <a:r>
              <a:rPr lang="en-US" baseline="0" dirty="0" smtClean="0"/>
              <a:t>t have Nbs1_c but are known to possess binding domain to Mre11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37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08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Lower levels will have cancer</a:t>
            </a:r>
          </a:p>
          <a:p>
            <a:endParaRPr lang="en-US" dirty="0" smtClean="0"/>
          </a:p>
          <a:p>
            <a:r>
              <a:rPr lang="en-US" dirty="0" smtClean="0"/>
              <a:t>Include cancer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34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Relationship Id="rId3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microsoft.com/office/2007/relationships/hdphoto" Target="../media/hdphoto8.wdp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microsoft.com/office/2007/relationships/hdphoto" Target="../media/hdphoto9.wdp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5.png"/><Relationship Id="rId5" Type="http://schemas.microsoft.com/office/2007/relationships/hdphoto" Target="../media/hdphoto8.wdp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microsoft.com/office/2007/relationships/hdphoto" Target="../media/hdphoto10.wdp"/><Relationship Id="rId5" Type="http://schemas.openxmlformats.org/officeDocument/2006/relationships/image" Target="../media/image39.png"/><Relationship Id="rId6" Type="http://schemas.microsoft.com/office/2007/relationships/hdphoto" Target="../media/hdphoto11.wdp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microsoft.com/office/2007/relationships/hdphoto" Target="../media/hdphoto8.wdp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41.jpeg"/><Relationship Id="rId5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4" Type="http://schemas.openxmlformats.org/officeDocument/2006/relationships/image" Target="../media/image34.png"/><Relationship Id="rId5" Type="http://schemas.microsoft.com/office/2007/relationships/hdphoto" Target="../media/hdphoto12.wdp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1" Type="http://schemas.microsoft.com/office/2007/relationships/hdphoto" Target="../media/hdphoto4.wdp"/><Relationship Id="rId12" Type="http://schemas.openxmlformats.org/officeDocument/2006/relationships/image" Target="../media/image25.png"/><Relationship Id="rId13" Type="http://schemas.microsoft.com/office/2007/relationships/hdphoto" Target="../media/hdphoto5.wdp"/><Relationship Id="rId14" Type="http://schemas.openxmlformats.org/officeDocument/2006/relationships/image" Target="../media/image26.png"/><Relationship Id="rId15" Type="http://schemas.microsoft.com/office/2007/relationships/hdphoto" Target="../media/hdphoto6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microsoft.com/office/2007/relationships/hdphoto" Target="../media/hdphoto1.wdp"/><Relationship Id="rId6" Type="http://schemas.openxmlformats.org/officeDocument/2006/relationships/image" Target="../media/image22.png"/><Relationship Id="rId7" Type="http://schemas.microsoft.com/office/2007/relationships/hdphoto" Target="../media/hdphoto2.wdp"/><Relationship Id="rId8" Type="http://schemas.openxmlformats.org/officeDocument/2006/relationships/image" Target="../media/image23.png"/><Relationship Id="rId9" Type="http://schemas.microsoft.com/office/2007/relationships/hdphoto" Target="../media/hdphoto3.wdp"/><Relationship Id="rId10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g"/><Relationship Id="rId5" Type="http://schemas.openxmlformats.org/officeDocument/2006/relationships/image" Target="../media/image29.png"/><Relationship Id="rId6" Type="http://schemas.openxmlformats.org/officeDocument/2006/relationships/image" Target="../media/image30.jpeg"/><Relationship Id="rId7" Type="http://schemas.openxmlformats.org/officeDocument/2006/relationships/image" Target="../media/image31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157903" y="210289"/>
            <a:ext cx="12646497" cy="1872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000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Nibrin </a:t>
            </a:r>
            <a:r>
              <a:rPr sz="6000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&amp;</a:t>
            </a:r>
            <a:endParaRPr lang="en-US" sz="6000" dirty="0" smtClean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500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Nijmegen </a:t>
            </a:r>
            <a:r>
              <a:rPr sz="5500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breakage syndrome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17006" y="2433988"/>
            <a:ext cx="9931099" cy="6296628"/>
            <a:chOff x="1693402" y="3051307"/>
            <a:chExt cx="9931099" cy="6296628"/>
          </a:xfrm>
        </p:grpSpPr>
        <p:sp>
          <p:nvSpPr>
            <p:cNvPr id="12" name="Rectangle 11"/>
            <p:cNvSpPr/>
            <p:nvPr/>
          </p:nvSpPr>
          <p:spPr>
            <a:xfrm>
              <a:off x="1693402" y="3051307"/>
              <a:ext cx="9931099" cy="6296628"/>
            </a:xfrm>
            <a:prstGeom prst="rect">
              <a:avLst/>
            </a:prstGeom>
            <a:solidFill>
              <a:srgbClr val="E4BC2D"/>
            </a:solidFill>
            <a:ln w="12700" cap="flat">
              <a:solidFill>
                <a:srgbClr val="E4BC2D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08" t="5907" r="2999" b="16223"/>
            <a:stretch/>
          </p:blipFill>
          <p:spPr>
            <a:xfrm>
              <a:off x="1869798" y="3227682"/>
              <a:ext cx="9578307" cy="5926239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57903" y="8841719"/>
            <a:ext cx="12652965" cy="656590"/>
            <a:chOff x="157902" y="8906010"/>
            <a:chExt cx="12652965" cy="656590"/>
          </a:xfrm>
        </p:grpSpPr>
        <p:sp>
          <p:nvSpPr>
            <p:cNvPr id="7" name="TextBox 6"/>
            <p:cNvSpPr txBox="1"/>
            <p:nvPr/>
          </p:nvSpPr>
          <p:spPr>
            <a:xfrm>
              <a:off x="157902" y="8906010"/>
              <a:ext cx="3078314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0" anchor="ctr">
              <a:spAutoFit/>
            </a:bodyPr>
            <a:lstStyle>
              <a:lvl1pPr>
                <a:defRPr/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"/>
                  <a:ea typeface="Helvetica Light"/>
                  <a:cs typeface="Helvetica"/>
                  <a:sym typeface="Helvetica Light"/>
                </a:rPr>
                <a:t>Nicole Libert</a:t>
              </a: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 Light"/>
                <a:cs typeface="Helvetica"/>
                <a:sym typeface="Helvetica Ligh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732553" y="8906010"/>
              <a:ext cx="3078314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0" anchor="ctr">
              <a:spAutoFit/>
            </a:bodyPr>
            <a:lstStyle>
              <a:lvl1pPr>
                <a:defRPr/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April 23, 2015</a:t>
              </a: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 Light"/>
                <a:cs typeface="Helvetica"/>
                <a:sym typeface="Helvetica Light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266699" y="266699"/>
            <a:ext cx="621439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Gap in knowledge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059" y="8788786"/>
            <a:ext cx="1250437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What are the molecular mechanisms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that regulate </a:t>
            </a:r>
            <a:r>
              <a:rPr kumimoji="0" lang="en-US" sz="3200" b="0" i="1" u="none" strike="noStrike" cap="none" spc="0" normalizeH="0" dirty="0" smtClean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NBN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expression?</a:t>
            </a:r>
            <a:endParaRPr kumimoji="0" lang="en-US" sz="3200" b="0" i="0" u="none" strike="noStrike" cap="none" spc="0" normalizeH="0" baseline="0" dirty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66469" y="2555872"/>
            <a:ext cx="10429247" cy="4747316"/>
            <a:chOff x="1266469" y="2555872"/>
            <a:chExt cx="10429247" cy="4747316"/>
          </a:xfrm>
        </p:grpSpPr>
        <p:grpSp>
          <p:nvGrpSpPr>
            <p:cNvPr id="14" name="Group 13"/>
            <p:cNvGrpSpPr/>
            <p:nvPr/>
          </p:nvGrpSpPr>
          <p:grpSpPr>
            <a:xfrm>
              <a:off x="1266469" y="2646684"/>
              <a:ext cx="10429247" cy="4656504"/>
              <a:chOff x="448212" y="3081199"/>
              <a:chExt cx="8253904" cy="3606956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8200" y1="22883" x2="8200" y2="22883"/>
                            <a14:foregroundMark x1="6700" y1="21968" x2="6700" y2="21968"/>
                            <a14:foregroundMark x1="6700" y1="30206" x2="6700" y2="30206"/>
                            <a14:foregroundMark x1="13100" y1="32265" x2="13100" y2="32265"/>
                            <a14:foregroundMark x1="14900" y1="33181" x2="14900" y2="33181"/>
                            <a14:foregroundMark x1="15300" y1="18535" x2="15300" y2="18535"/>
                            <a14:foregroundMark x1="15700" y1="57437" x2="15700" y2="57437"/>
                            <a14:foregroundMark x1="23300" y1="54233" x2="23300" y2="54233"/>
                            <a14:foregroundMark x1="46800" y1="54691" x2="46800" y2="54691"/>
                            <a14:foregroundMark x1="52900" y1="56522" x2="52900" y2="56522"/>
                            <a14:foregroundMark x1="58400" y1="60183" x2="58400" y2="60183"/>
                            <a14:foregroundMark x1="60000" y1="64989" x2="60000" y2="64989"/>
                            <a14:foregroundMark x1="81300" y1="56522" x2="81300" y2="56522"/>
                            <a14:foregroundMark x1="84100" y1="60183" x2="84100" y2="60183"/>
                            <a14:foregroundMark x1="91500" y1="63387" x2="91500" y2="63387"/>
                            <a14:foregroundMark x1="91700" y1="43021" x2="91700" y2="43021"/>
                            <a14:foregroundMark x1="83500" y1="39130" x2="83500" y2="39130"/>
                            <a14:foregroundMark x1="79700" y1="43021" x2="79700" y2="43021"/>
                            <a14:foregroundMark x1="85200" y1="33638" x2="85200" y2="33638"/>
                            <a14:foregroundMark x1="85200" y1="33638" x2="85200" y2="33638"/>
                            <a14:foregroundMark x1="76400" y1="41876" x2="76400" y2="41876"/>
                            <a14:foregroundMark x1="76000" y1="24256" x2="76000" y2="24256"/>
                            <a14:foregroundMark x1="73700" y1="62014" x2="73700" y2="62014"/>
                            <a14:foregroundMark x1="81500" y1="69565" x2="81500" y2="69565"/>
                            <a14:foregroundMark x1="69000" y1="67277" x2="69000" y2="67277"/>
                            <a14:foregroundMark x1="72300" y1="51716" x2="72300" y2="51716"/>
                            <a14:foregroundMark x1="74500" y1="53776" x2="74500" y2="53776"/>
                            <a14:foregroundMark x1="77400" y1="58810" x2="77400" y2="58810"/>
                            <a14:foregroundMark x1="83100" y1="53776" x2="83100" y2="53776"/>
                            <a14:foregroundMark x1="85400" y1="57895" x2="85400" y2="57895"/>
                            <a14:foregroundMark x1="42500" y1="54233" x2="42500" y2="54233"/>
                            <a14:foregroundMark x1="42500" y1="62929" x2="42500" y2="62929"/>
                            <a14:foregroundMark x1="48800" y1="78032" x2="48800" y2="78032"/>
                            <a14:foregroundMark x1="46200" y1="79863" x2="46200" y2="79863"/>
                            <a14:foregroundMark x1="41100" y1="79863" x2="41100" y2="79863"/>
                            <a14:foregroundMark x1="39000" y1="79863" x2="39000" y2="79863"/>
                            <a14:foregroundMark x1="8800" y1="29748" x2="8800" y2="29748"/>
                            <a14:foregroundMark x1="18600" y1="53776" x2="18600" y2="53776"/>
                            <a14:foregroundMark x1="14700" y1="54233" x2="14700" y2="54233"/>
                            <a14:foregroundMark x1="22300" y1="57437" x2="22300" y2="57437"/>
                            <a14:foregroundMark x1="55800" y1="55149" x2="55800" y2="55149"/>
                            <a14:foregroundMark x1="84400" y1="28375" x2="84400" y2="28375"/>
                            <a14:foregroundMark x1="43400" y1="78719" x2="43400" y2="78719"/>
                            <a14:foregroundMark x1="12600" y1="33638" x2="12600" y2="33638"/>
                            <a14:foregroundMark x1="13000" y1="29519" x2="13000" y2="29519"/>
                            <a14:foregroundMark x1="14700" y1="35698" x2="14700" y2="35698"/>
                            <a14:foregroundMark x1="82900" y1="31121" x2="82900" y2="31121"/>
                            <a14:backgroundMark x1="79700" y1="36384" x2="79700" y2="36384"/>
                            <a14:backgroundMark x1="4900" y1="25629" x2="4900" y2="25629"/>
                            <a14:backgroundMark x1="2700" y1="24714" x2="2700" y2="24714"/>
                            <a14:backgroundMark x1="9800" y1="25172" x2="9800" y2="25172"/>
                            <a14:backgroundMark x1="7100" y1="33181" x2="7100" y2="33181"/>
                            <a14:backgroundMark x1="47800" y1="80320" x2="47800" y2="80320"/>
                            <a14:backgroundMark x1="50200" y1="77117" x2="50200" y2="77117"/>
                            <a14:backgroundMark x1="51800" y1="71854" x2="51800" y2="71854"/>
                            <a14:backgroundMark x1="11500" y1="25858" x2="11500" y2="25858"/>
                            <a14:backgroundMark x1="7000" y1="25858" x2="7000" y2="25858"/>
                            <a14:backgroundMark x1="46400" y1="74371" x2="46400" y2="74371"/>
                            <a14:backgroundMark x1="15400" y1="36842" x2="15400" y2="36842"/>
                            <a14:backgroundMark x1="13600" y1="34325" x2="13600" y2="34325"/>
                            <a14:backgroundMark x1="11600" y1="32265" x2="11600" y2="322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48212" y="3081199"/>
                <a:ext cx="8253904" cy="3606956"/>
              </a:xfrm>
              <a:prstGeom prst="rect">
                <a:avLst/>
              </a:prstGeom>
            </p:spPr>
          </p:pic>
          <p:sp>
            <p:nvSpPr>
              <p:cNvPr id="16" name="Curved Down Arrow 15"/>
              <p:cNvSpPr/>
              <p:nvPr/>
            </p:nvSpPr>
            <p:spPr>
              <a:xfrm>
                <a:off x="2446493" y="3652050"/>
                <a:ext cx="1904903" cy="1101762"/>
              </a:xfrm>
              <a:prstGeom prst="curvedDownArrow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Curved Up Arrow 16"/>
              <p:cNvSpPr/>
              <p:nvPr/>
            </p:nvSpPr>
            <p:spPr>
              <a:xfrm>
                <a:off x="5074299" y="5296780"/>
                <a:ext cx="1867552" cy="1120436"/>
              </a:xfrm>
              <a:prstGeom prst="curvedUpArrow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Curved Up Arrow 17"/>
              <p:cNvSpPr/>
              <p:nvPr/>
            </p:nvSpPr>
            <p:spPr>
              <a:xfrm rot="191985" flipH="1">
                <a:off x="587847" y="5455795"/>
                <a:ext cx="1801640" cy="968036"/>
              </a:xfrm>
              <a:prstGeom prst="curvedUpArrow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3659557" y="3141874"/>
              <a:ext cx="2622342" cy="1788195"/>
            </a:xfrm>
            <a:prstGeom prst="rect">
              <a:avLst/>
            </a:prstGeom>
            <a:noFill/>
            <a:ln w="38100" cap="flat" cmpd="sng">
              <a:solidFill>
                <a:srgbClr val="EDFD2A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13476" y="2555872"/>
              <a:ext cx="2900777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 dirty="0" smtClean="0">
                  <a:ln>
                    <a:noFill/>
                  </a:ln>
                  <a:solidFill>
                    <a:srgbClr val="EDFD2A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Transcription</a:t>
              </a:r>
              <a:endParaRPr kumimoji="0" lang="en-US" sz="2800" b="0" i="0" u="none" strike="noStrike" cap="none" spc="0" normalizeH="0" baseline="0" dirty="0">
                <a:ln>
                  <a:noFill/>
                </a:ln>
                <a:solidFill>
                  <a:srgbClr val="EDFD2A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266700" y="266699"/>
            <a:ext cx="4095453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Hypothesis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6427" y="2578874"/>
            <a:ext cx="8118862" cy="6782254"/>
            <a:chOff x="3140951" y="2527483"/>
            <a:chExt cx="6575828" cy="5034050"/>
          </a:xfrm>
        </p:grpSpPr>
        <p:pic>
          <p:nvPicPr>
            <p:cNvPr id="121" name="pasted-image-filtered.png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768331" y="2562674"/>
              <a:ext cx="5605590" cy="450071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1155892" y="4512542"/>
              <a:ext cx="4402205" cy="432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 dirty="0" smtClean="0">
                  <a:ln>
                    <a:noFill/>
                  </a:ln>
                  <a:solidFill>
                    <a:srgbClr val="43AEE8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Cancer predisposition</a:t>
              </a:r>
              <a:endParaRPr kumimoji="0" lang="en-US" sz="2800" b="0" i="0" u="none" strike="noStrike" cap="none" spc="0" normalizeH="0" baseline="0" dirty="0">
                <a:ln>
                  <a:noFill/>
                </a:ln>
                <a:solidFill>
                  <a:srgbClr val="43AEE8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23734" y="7165564"/>
              <a:ext cx="6093045" cy="3959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rgbClr val="FF0080"/>
                  </a:solidFill>
                </a:rPr>
                <a:t>E</a:t>
              </a:r>
              <a:r>
                <a:rPr lang="en-US" sz="2800" dirty="0" smtClean="0">
                  <a:solidFill>
                    <a:srgbClr val="FF0080"/>
                  </a:solidFill>
                </a:rPr>
                <a:t>xpression of </a:t>
              </a:r>
              <a:r>
                <a:rPr lang="en-US" sz="2800" i="1" dirty="0" smtClean="0">
                  <a:solidFill>
                    <a:srgbClr val="FF0080"/>
                  </a:solidFill>
                </a:rPr>
                <a:t>NBN</a:t>
              </a:r>
              <a:endParaRPr kumimoji="0" lang="en-US" sz="2800" b="0" i="1" u="none" strike="noStrike" cap="none" spc="0" normalizeH="0" baseline="0" dirty="0">
                <a:ln>
                  <a:noFill/>
                </a:ln>
                <a:solidFill>
                  <a:srgbClr val="FF0080"/>
                </a:solidFill>
                <a:effectLst/>
                <a:uFillTx/>
                <a:sym typeface="Helvetica Light"/>
              </a:endParaRPr>
            </a:p>
          </p:txBody>
        </p:sp>
      </p:grpSp>
      <p:pic>
        <p:nvPicPr>
          <p:cNvPr id="11" name="Picture 10"/>
          <p:cNvPicPr/>
          <p:nvPr/>
        </p:nvPicPr>
        <p:blipFill rotWithShape="1">
          <a:blip r:embed="rId4">
            <a:duotone>
              <a:prstClr val="black"/>
              <a:srgbClr val="3A9CE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1463"/>
          <a:stretch/>
        </p:blipFill>
        <p:spPr>
          <a:xfrm rot="5400000">
            <a:off x="10817551" y="2996990"/>
            <a:ext cx="2001149" cy="67105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719644" y="898220"/>
            <a:ext cx="7285925" cy="2003648"/>
            <a:chOff x="3386804" y="328293"/>
            <a:chExt cx="7285925" cy="2003648"/>
          </a:xfrm>
        </p:grpSpPr>
        <p:pic>
          <p:nvPicPr>
            <p:cNvPr id="12" name="Picture 11"/>
            <p:cNvPicPr/>
            <p:nvPr/>
          </p:nvPicPr>
          <p:blipFill rotWithShape="1">
            <a:blip r:embed="rId6">
              <a:duotone>
                <a:prstClr val="black"/>
                <a:srgbClr val="FF008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 l="61415"/>
            <a:stretch/>
          </p:blipFill>
          <p:spPr>
            <a:xfrm rot="16200000">
              <a:off x="8858349" y="994591"/>
              <a:ext cx="2003648" cy="67105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386804" y="1303184"/>
              <a:ext cx="7285925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As expression of </a:t>
              </a:r>
              <a:r>
                <a:rPr lang="en-US" i="1" dirty="0" smtClean="0"/>
                <a:t>NBN</a:t>
              </a:r>
              <a:endParaRPr kumimoji="0" lang="en-US" sz="36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32479" y="2901868"/>
            <a:ext cx="728592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Cancer predisposition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78024" y="8950759"/>
            <a:ext cx="308685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000" dirty="0" smtClean="0"/>
              <a:t>Individual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628470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6156" y="261739"/>
            <a:ext cx="13015744" cy="1025922"/>
            <a:chOff x="156156" y="261739"/>
            <a:chExt cx="13015744" cy="1025922"/>
          </a:xfrm>
        </p:grpSpPr>
        <p:sp>
          <p:nvSpPr>
            <p:cNvPr id="123" name="Shape 123"/>
            <p:cNvSpPr/>
            <p:nvPr/>
          </p:nvSpPr>
          <p:spPr>
            <a:xfrm>
              <a:off x="156156" y="261739"/>
              <a:ext cx="2283177" cy="10259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60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6000" dirty="0">
                  <a:solidFill>
                    <a:srgbClr val="FFFFFF"/>
                  </a:solidFill>
                </a:rPr>
                <a:t>Aim </a:t>
              </a:r>
              <a:r>
                <a:rPr sz="6000" dirty="0" smtClean="0">
                  <a:solidFill>
                    <a:srgbClr val="FFFFFF"/>
                  </a:solidFill>
                </a:rPr>
                <a:t>1</a:t>
              </a:r>
              <a:r>
                <a:rPr lang="en-US" sz="6000" dirty="0" smtClean="0">
                  <a:solidFill>
                    <a:srgbClr val="FFFFFF"/>
                  </a:solidFill>
                </a:rPr>
                <a:t>:</a:t>
              </a:r>
              <a:endParaRPr sz="6000" dirty="0">
                <a:solidFill>
                  <a:srgbClr val="FFFFF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95889" y="586918"/>
              <a:ext cx="10676011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Helvetica"/>
                  <a:cs typeface="Helvetica"/>
                </a:rPr>
                <a:t>Identify SNPs directly affecting </a:t>
              </a:r>
              <a:r>
                <a:rPr lang="en-US" sz="2800" i="1" dirty="0">
                  <a:solidFill>
                    <a:srgbClr val="FF0080"/>
                  </a:solidFill>
                  <a:latin typeface="Helvetica"/>
                  <a:cs typeface="Helvetica"/>
                </a:rPr>
                <a:t>n</a:t>
              </a:r>
              <a:r>
                <a:rPr lang="en-US" sz="2800" i="1" dirty="0" smtClean="0">
                  <a:solidFill>
                    <a:srgbClr val="FF0080"/>
                  </a:solidFill>
                  <a:latin typeface="Helvetica"/>
                  <a:cs typeface="Helvetica"/>
                </a:rPr>
                <a:t>ibrin</a:t>
              </a:r>
              <a:r>
                <a:rPr lang="en-US" sz="2800" dirty="0" smtClean="0">
                  <a:solidFill>
                    <a:srgbClr val="FF0080"/>
                  </a:solidFill>
                  <a:latin typeface="Helvetica"/>
                  <a:cs typeface="Helvetica"/>
                </a:rPr>
                <a:t> </a:t>
              </a:r>
              <a:r>
                <a:rPr lang="en-US" sz="2800" dirty="0" smtClean="0">
                  <a:latin typeface="Helvetica"/>
                  <a:cs typeface="Helvetica"/>
                </a:rPr>
                <a:t>expression levels.</a:t>
              </a:r>
              <a:endParaRPr kumimoji="0" lang="en-US" sz="2800" b="0" i="0" u="none" strike="noStrike" cap="none" spc="0" normalizeH="0" baseline="0" dirty="0">
                <a:ln>
                  <a:noFill/>
                </a:ln>
                <a:effectLst/>
                <a:uFillTx/>
                <a:latin typeface="Helvetica"/>
                <a:cs typeface="Helvetica"/>
                <a:sym typeface="Helvetica Ligh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32325" y="1488274"/>
            <a:ext cx="6970472" cy="7797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 cap="flat">
            <a:solidFill>
              <a:srgbClr val="FF008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"/>
                <a:ea typeface="+mn-ea"/>
                <a:cs typeface="Helvetica"/>
                <a:sym typeface="Helvetica Light"/>
              </a:rPr>
              <a:t>Hypothesis &amp; Approach: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"/>
              <a:ea typeface="+mn-ea"/>
              <a:cs typeface="Helvetica"/>
              <a:sym typeface="Helvetica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2797" y="5536401"/>
            <a:ext cx="590926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 smtClean="0">
                <a:latin typeface="Helvetica"/>
                <a:cs typeface="Helvetica"/>
              </a:rPr>
              <a:t>Correlation?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/>
              <a:cs typeface="Helvetica"/>
              <a:sym typeface="Helvetica Ligh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6400" y="2088607"/>
            <a:ext cx="6757577" cy="6853158"/>
            <a:chOff x="0" y="2088607"/>
            <a:chExt cx="6757577" cy="6853158"/>
          </a:xfrm>
        </p:grpSpPr>
        <p:sp>
          <p:nvSpPr>
            <p:cNvPr id="16" name="TextBox 15"/>
            <p:cNvSpPr txBox="1"/>
            <p:nvPr/>
          </p:nvSpPr>
          <p:spPr>
            <a:xfrm>
              <a:off x="6146978" y="2088607"/>
              <a:ext cx="551555" cy="625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ntinghei TC Extralight"/>
                  <a:ea typeface="+mn-ea"/>
                  <a:cs typeface="Lantinghei TC Extralight"/>
                  <a:sym typeface="Helvetica Light"/>
                </a:rPr>
                <a:t>}</a:t>
              </a:r>
              <a:endParaRPr kumimoji="0" lang="en-US" sz="40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TC Extralight"/>
                <a:ea typeface="+mn-ea"/>
                <a:cs typeface="Lantinghei TC Extralight"/>
                <a:sym typeface="Helvetica Ligh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0" y="2852580"/>
              <a:ext cx="6757577" cy="6089185"/>
              <a:chOff x="803022" y="2852580"/>
              <a:chExt cx="6757577" cy="608918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30730" y="2852580"/>
                <a:ext cx="5351398" cy="2244690"/>
              </a:xfrm>
              <a:prstGeom prst="rect">
                <a:avLst/>
              </a:prstGeom>
            </p:spPr>
          </p:pic>
          <p:graphicFrame>
            <p:nvGraphicFramePr>
              <p:cNvPr id="12" name="Chart 11"/>
              <p:cNvGraphicFramePr/>
              <p:nvPr>
                <p:extLst>
                  <p:ext uri="{D42A27DB-BD31-4B8C-83A1-F6EECF244321}">
                    <p14:modId xmlns:p14="http://schemas.microsoft.com/office/powerpoint/2010/main" val="2197955548"/>
                  </p:ext>
                </p:extLst>
              </p:nvPr>
            </p:nvGraphicFramePr>
            <p:xfrm>
              <a:off x="1302664" y="6419646"/>
              <a:ext cx="5179464" cy="205969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5" name="TextBox 14"/>
              <p:cNvSpPr txBox="1"/>
              <p:nvPr/>
            </p:nvSpPr>
            <p:spPr>
              <a:xfrm>
                <a:off x="803022" y="5100108"/>
                <a:ext cx="6198793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Next generation sequencing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19050" y="8346730"/>
                <a:ext cx="6030950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 smtClean="0"/>
                  <a:t>Quantitative Mass Spectrometry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20" name="Plus 19"/>
              <p:cNvSpPr/>
              <p:nvPr/>
            </p:nvSpPr>
            <p:spPr>
              <a:xfrm>
                <a:off x="3386803" y="5748057"/>
                <a:ext cx="1164214" cy="1088830"/>
              </a:xfrm>
              <a:prstGeom prst="mathPlus">
                <a:avLst>
                  <a:gd name="adj1" fmla="val 12499"/>
                </a:avLst>
              </a:prstGeom>
              <a:solidFill>
                <a:schemeClr val="tx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6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563203" y="6829664"/>
                <a:ext cx="3997396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FF0080"/>
                    </a:solidFill>
                  </a:rPr>
                  <a:t>Nibrin expression </a:t>
                </a:r>
                <a:endParaRPr kumimoji="0" lang="en-US" sz="2000" b="0" i="1" u="none" strike="noStrike" cap="none" spc="0" normalizeH="0" baseline="0" dirty="0">
                  <a:ln>
                    <a:noFill/>
                  </a:ln>
                  <a:solidFill>
                    <a:srgbClr val="FF0080"/>
                  </a:solidFill>
                  <a:effectLst/>
                  <a:uFillTx/>
                  <a:sym typeface="Helvetica Light"/>
                </a:endParaR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6156" y="261739"/>
            <a:ext cx="13015744" cy="1025922"/>
            <a:chOff x="156156" y="261739"/>
            <a:chExt cx="13015744" cy="1025922"/>
          </a:xfrm>
        </p:grpSpPr>
        <p:sp>
          <p:nvSpPr>
            <p:cNvPr id="3" name="Shape 123"/>
            <p:cNvSpPr/>
            <p:nvPr/>
          </p:nvSpPr>
          <p:spPr>
            <a:xfrm>
              <a:off x="156156" y="261739"/>
              <a:ext cx="2283177" cy="10259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60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6000" dirty="0">
                  <a:solidFill>
                    <a:srgbClr val="FFFFFF"/>
                  </a:solidFill>
                </a:rPr>
                <a:t>Aim </a:t>
              </a:r>
              <a:r>
                <a:rPr sz="6000" dirty="0" smtClean="0">
                  <a:solidFill>
                    <a:srgbClr val="FFFFFF"/>
                  </a:solidFill>
                </a:rPr>
                <a:t>1</a:t>
              </a:r>
              <a:r>
                <a:rPr lang="en-US" sz="6000" dirty="0" smtClean="0">
                  <a:solidFill>
                    <a:srgbClr val="FFFFFF"/>
                  </a:solidFill>
                </a:rPr>
                <a:t>:</a:t>
              </a:r>
              <a:endParaRPr sz="6000" dirty="0">
                <a:solidFill>
                  <a:srgbClr val="FFFFFF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95889" y="586918"/>
              <a:ext cx="10676011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Helvetica"/>
                  <a:cs typeface="Helvetica"/>
                </a:rPr>
                <a:t>Identify SNPs directly affecting </a:t>
              </a:r>
              <a:r>
                <a:rPr lang="en-US" sz="2800" i="1" dirty="0">
                  <a:solidFill>
                    <a:srgbClr val="FF0080"/>
                  </a:solidFill>
                  <a:latin typeface="Helvetica"/>
                  <a:cs typeface="Helvetica"/>
                </a:rPr>
                <a:t>n</a:t>
              </a:r>
              <a:r>
                <a:rPr lang="en-US" sz="2800" i="1" dirty="0" smtClean="0">
                  <a:solidFill>
                    <a:srgbClr val="FF0080"/>
                  </a:solidFill>
                  <a:latin typeface="Helvetica"/>
                  <a:cs typeface="Helvetica"/>
                </a:rPr>
                <a:t>ibrin</a:t>
              </a:r>
              <a:r>
                <a:rPr lang="en-US" sz="2800" dirty="0" smtClean="0">
                  <a:latin typeface="Helvetica"/>
                  <a:cs typeface="Helvetica"/>
                </a:rPr>
                <a:t> expression levels.</a:t>
              </a:r>
              <a:endParaRPr kumimoji="0" lang="en-US" sz="2800" b="0" i="0" u="none" strike="noStrike" cap="none" spc="0" normalizeH="0" baseline="0" dirty="0">
                <a:ln>
                  <a:noFill/>
                </a:ln>
                <a:effectLst/>
                <a:uFillTx/>
                <a:latin typeface="Helvetica"/>
                <a:cs typeface="Helvetica"/>
                <a:sym typeface="Helvetica Ligh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-23073" y="3960905"/>
            <a:ext cx="13444956" cy="4107656"/>
            <a:chOff x="-55755" y="3227558"/>
            <a:chExt cx="13444956" cy="4107656"/>
          </a:xfrm>
        </p:grpSpPr>
        <p:grpSp>
          <p:nvGrpSpPr>
            <p:cNvPr id="24" name="Group 23"/>
            <p:cNvGrpSpPr/>
            <p:nvPr/>
          </p:nvGrpSpPr>
          <p:grpSpPr>
            <a:xfrm>
              <a:off x="246954" y="3227558"/>
              <a:ext cx="13142247" cy="3651397"/>
              <a:chOff x="264594" y="3815055"/>
              <a:chExt cx="13142247" cy="365139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4594" y="3815055"/>
                <a:ext cx="4868530" cy="365139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0" name="Right Arrow 9"/>
              <p:cNvSpPr/>
              <p:nvPr/>
            </p:nvSpPr>
            <p:spPr>
              <a:xfrm>
                <a:off x="5475711" y="5358160"/>
                <a:ext cx="836602" cy="682806"/>
              </a:xfrm>
              <a:prstGeom prst="rightArrow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5734064" y="3885614"/>
                <a:ext cx="3422083" cy="3557461"/>
                <a:chOff x="5734064" y="3515216"/>
                <a:chExt cx="3422083" cy="3557461"/>
              </a:xfrm>
            </p:grpSpPr>
            <p:pic>
              <p:nvPicPr>
                <p:cNvPr id="15" name="Picture 14"/>
                <p:cNvPicPr/>
                <p:nvPr/>
              </p:nvPicPr>
              <p:blipFill rotWithShape="1">
                <a:blip r:embed="rId4">
                  <a:duotone>
                    <a:prstClr val="black"/>
                    <a:srgbClr val="FF0080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50000"/>
                          </a14:imgEffect>
                          <a14:imgEffect>
                            <a14:colorTemperature colorTemp="4700"/>
                          </a14:imgEffect>
                        </a14:imgLayer>
                      </a14:imgProps>
                    </a:ext>
                  </a:extLst>
                </a:blip>
                <a:srcRect l="57936"/>
                <a:stretch/>
              </p:blipFill>
              <p:spPr>
                <a:xfrm rot="16200000">
                  <a:off x="6318022" y="4271863"/>
                  <a:ext cx="2184347" cy="671053"/>
                </a:xfrm>
                <a:prstGeom prst="rect">
                  <a:avLst/>
                </a:prstGeom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>
                  <a:off x="5734064" y="5862089"/>
                  <a:ext cx="3422083" cy="121058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defTabSz="584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dirty="0" smtClean="0">
                      <a:solidFill>
                        <a:srgbClr val="FF0080"/>
                      </a:solidFill>
                      <a:latin typeface="Helvetica"/>
                      <a:cs typeface="Helvetica"/>
                    </a:rPr>
                    <a:t>Nibrin </a:t>
                  </a:r>
                </a:p>
                <a:p>
                  <a:pPr marL="0" marR="0" indent="0" defTabSz="584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dirty="0" smtClean="0">
                      <a:solidFill>
                        <a:srgbClr val="FF0080"/>
                      </a:solidFill>
                      <a:latin typeface="Helvetica"/>
                      <a:cs typeface="Helvetica"/>
                    </a:rPr>
                    <a:t>Expression</a:t>
                  </a:r>
                  <a:endParaRPr kumimoji="0" lang="en-US" u="none" strike="noStrike" cap="none" spc="0" normalizeH="0" baseline="0" dirty="0">
                    <a:ln>
                      <a:noFill/>
                    </a:ln>
                    <a:solidFill>
                      <a:srgbClr val="FF0080"/>
                    </a:solidFill>
                    <a:effectLst/>
                    <a:uFillTx/>
                    <a:latin typeface="Helvetica"/>
                    <a:cs typeface="Helvetica"/>
                    <a:sym typeface="Helvetica Light"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8996939" y="3922848"/>
                <a:ext cx="4409902" cy="3543604"/>
                <a:chOff x="9102779" y="3515216"/>
                <a:chExt cx="4409902" cy="3543604"/>
              </a:xfrm>
            </p:grpSpPr>
            <p:pic>
              <p:nvPicPr>
                <p:cNvPr id="17" name="Picture 16"/>
                <p:cNvPicPr/>
                <p:nvPr/>
              </p:nvPicPr>
              <p:blipFill rotWithShape="1">
                <a:blip r:embed="rId6">
                  <a:duotone>
                    <a:prstClr val="black"/>
                    <a:srgbClr val="3A9CE1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srcRect l="55215"/>
                <a:stretch/>
              </p:blipFill>
              <p:spPr>
                <a:xfrm rot="5400000">
                  <a:off x="10144531" y="4342519"/>
                  <a:ext cx="2325658" cy="671052"/>
                </a:xfrm>
                <a:prstGeom prst="rect">
                  <a:avLst/>
                </a:prstGeom>
              </p:spPr>
            </p:pic>
            <p:sp>
              <p:nvSpPr>
                <p:cNvPr id="20" name="TextBox 19"/>
                <p:cNvSpPr txBox="1"/>
                <p:nvPr/>
              </p:nvSpPr>
              <p:spPr>
                <a:xfrm>
                  <a:off x="9102779" y="5848232"/>
                  <a:ext cx="4409902" cy="121058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spc="0" normalizeH="0" baseline="0" dirty="0" smtClean="0">
                      <a:ln>
                        <a:noFill/>
                      </a:ln>
                      <a:solidFill>
                        <a:srgbClr val="49B3C6"/>
                      </a:solidFill>
                      <a:effectLst/>
                      <a:uFillTx/>
                      <a:latin typeface="Helvetica"/>
                      <a:cs typeface="Helvetica"/>
                      <a:sym typeface="Helvetica Light"/>
                    </a:rPr>
                    <a:t>Cancer</a:t>
                  </a:r>
                  <a:r>
                    <a:rPr kumimoji="0" lang="en-US" b="0" i="0" u="none" strike="noStrike" cap="none" spc="0" normalizeH="0" dirty="0" smtClean="0">
                      <a:ln>
                        <a:noFill/>
                      </a:ln>
                      <a:solidFill>
                        <a:srgbClr val="49B3C6"/>
                      </a:solidFill>
                      <a:effectLst/>
                      <a:uFillTx/>
                      <a:latin typeface="Helvetica"/>
                      <a:cs typeface="Helvetica"/>
                      <a:sym typeface="Helvetica Light"/>
                    </a:rPr>
                    <a:t> </a:t>
                  </a:r>
                </a:p>
                <a:p>
                  <a:pPr marL="0" marR="0" indent="0" algn="ctr" defTabSz="584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baseline="0" dirty="0" smtClean="0">
                      <a:solidFill>
                        <a:srgbClr val="49B3C6"/>
                      </a:solidFill>
                      <a:latin typeface="Helvetica"/>
                      <a:cs typeface="Helvetica"/>
                    </a:rPr>
                    <a:t>Predisposition</a:t>
                  </a:r>
                  <a:endPara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49B3C6"/>
                    </a:solidFill>
                    <a:effectLst/>
                    <a:uFillTx/>
                    <a:latin typeface="Helvetica"/>
                    <a:cs typeface="Helvetica"/>
                    <a:sym typeface="Helvetica Light"/>
                  </a:endParaRPr>
                </a:p>
              </p:txBody>
            </p:sp>
          </p:grpSp>
          <p:sp>
            <p:nvSpPr>
              <p:cNvPr id="21" name="Right Arrow 20"/>
              <p:cNvSpPr/>
              <p:nvPr/>
            </p:nvSpPr>
            <p:spPr>
              <a:xfrm>
                <a:off x="8861326" y="5358160"/>
                <a:ext cx="836602" cy="682806"/>
              </a:xfrm>
              <a:prstGeom prst="rightArrow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-55755" y="6740179"/>
              <a:ext cx="4059709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32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SNP M</a:t>
              </a:r>
              <a:r>
                <a:rPr kumimoji="0" lang="en-US" sz="32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"/>
                  <a:ea typeface="+mn-ea"/>
                  <a:cs typeface="Helvetica"/>
                  <a:sym typeface="Helvetica Light"/>
                </a:rPr>
                <a:t>anipulation</a:t>
              </a: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"/>
                <a:ea typeface="+mn-ea"/>
                <a:cs typeface="Helvetica"/>
                <a:sym typeface="Helvetica Light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32325" y="1488274"/>
            <a:ext cx="2910535" cy="7797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 cap="flat">
            <a:solidFill>
              <a:srgbClr val="FF008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"/>
                <a:ea typeface="+mn-ea"/>
                <a:cs typeface="Helvetica"/>
                <a:sym typeface="Helvetica Light"/>
              </a:rPr>
              <a:t>Rationale: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"/>
              <a:ea typeface="+mn-ea"/>
              <a:cs typeface="Helvetica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166162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6156" y="261739"/>
            <a:ext cx="13015744" cy="1025922"/>
            <a:chOff x="156156" y="261739"/>
            <a:chExt cx="13015744" cy="1025922"/>
          </a:xfrm>
        </p:grpSpPr>
        <p:sp>
          <p:nvSpPr>
            <p:cNvPr id="7" name="Shape 129"/>
            <p:cNvSpPr/>
            <p:nvPr/>
          </p:nvSpPr>
          <p:spPr>
            <a:xfrm>
              <a:off x="156156" y="261739"/>
              <a:ext cx="2283177" cy="10259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60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6000" dirty="0">
                  <a:solidFill>
                    <a:srgbClr val="FFFFFF"/>
                  </a:solidFill>
                </a:rPr>
                <a:t>Aim </a:t>
              </a:r>
              <a:r>
                <a:rPr lang="en-US" sz="6000" dirty="0" smtClean="0">
                  <a:solidFill>
                    <a:srgbClr val="FFFFFF"/>
                  </a:solidFill>
                </a:rPr>
                <a:t>2:</a:t>
              </a:r>
              <a:endParaRPr sz="6000" dirty="0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95889" y="574053"/>
              <a:ext cx="10676011" cy="5257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US" sz="275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Identify transcription factors (TF) that regulate </a:t>
              </a:r>
              <a:r>
                <a:rPr lang="en-US" sz="2750" i="1" dirty="0" smtClean="0">
                  <a:solidFill>
                    <a:srgbClr val="FF0080"/>
                  </a:solidFill>
                  <a:latin typeface="Helvetica"/>
                  <a:cs typeface="Helvetica"/>
                </a:rPr>
                <a:t>nibrin</a:t>
              </a:r>
              <a:r>
                <a:rPr lang="en-US" sz="2750" dirty="0" smtClean="0">
                  <a:solidFill>
                    <a:srgbClr val="FF0080"/>
                  </a:solidFill>
                  <a:latin typeface="Helvetica"/>
                  <a:cs typeface="Helvetica"/>
                </a:rPr>
                <a:t> </a:t>
              </a:r>
              <a:r>
                <a:rPr lang="en-US" sz="275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expression.</a:t>
              </a:r>
              <a:endParaRPr lang="en-US" sz="275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32325" y="1488274"/>
            <a:ext cx="6970472" cy="7797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 cap="flat">
            <a:solidFill>
              <a:srgbClr val="FF008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"/>
                <a:ea typeface="+mn-ea"/>
                <a:cs typeface="Helvetica"/>
                <a:sym typeface="Helvetica Light"/>
              </a:rPr>
              <a:t>Hypothesis &amp; Approach: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"/>
              <a:ea typeface="+mn-ea"/>
              <a:cs typeface="Helvetica"/>
              <a:sym typeface="Helvetica Ligh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26485" y="2569471"/>
            <a:ext cx="2800290" cy="2110656"/>
            <a:chOff x="226485" y="3057289"/>
            <a:chExt cx="2800290" cy="2110656"/>
          </a:xfrm>
        </p:grpSpPr>
        <p:grpSp>
          <p:nvGrpSpPr>
            <p:cNvPr id="13" name="Group 12"/>
            <p:cNvGrpSpPr/>
            <p:nvPr/>
          </p:nvGrpSpPr>
          <p:grpSpPr>
            <a:xfrm>
              <a:off x="332325" y="3057289"/>
              <a:ext cx="2694450" cy="1816559"/>
              <a:chOff x="-550979" y="2439029"/>
              <a:chExt cx="8415344" cy="5482779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550979" y="2439029"/>
                <a:ext cx="8415344" cy="5021377"/>
              </a:xfrm>
              <a:prstGeom prst="rect">
                <a:avLst/>
              </a:prstGeom>
            </p:spPr>
          </p:pic>
          <p:sp>
            <p:nvSpPr>
              <p:cNvPr id="15" name="Teardrop 14"/>
              <p:cNvSpPr/>
              <p:nvPr/>
            </p:nvSpPr>
            <p:spPr>
              <a:xfrm>
                <a:off x="2660932" y="6631742"/>
                <a:ext cx="2580297" cy="1290066"/>
              </a:xfrm>
              <a:prstGeom prst="teardrop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26485" y="4696021"/>
              <a:ext cx="2152032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Wild Type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1739" y="5004527"/>
            <a:ext cx="2694450" cy="2153249"/>
            <a:chOff x="271739" y="5163269"/>
            <a:chExt cx="2694450" cy="2153249"/>
          </a:xfrm>
        </p:grpSpPr>
        <p:grpSp>
          <p:nvGrpSpPr>
            <p:cNvPr id="17" name="Group 16"/>
            <p:cNvGrpSpPr/>
            <p:nvPr/>
          </p:nvGrpSpPr>
          <p:grpSpPr>
            <a:xfrm>
              <a:off x="271739" y="5163269"/>
              <a:ext cx="2694450" cy="1816559"/>
              <a:chOff x="-550979" y="2439029"/>
              <a:chExt cx="8415344" cy="5482779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550979" y="2439029"/>
                <a:ext cx="8415344" cy="5021377"/>
              </a:xfrm>
              <a:prstGeom prst="rect">
                <a:avLst/>
              </a:prstGeom>
            </p:spPr>
          </p:pic>
          <p:sp>
            <p:nvSpPr>
              <p:cNvPr id="19" name="Teardrop 18"/>
              <p:cNvSpPr/>
              <p:nvPr/>
            </p:nvSpPr>
            <p:spPr>
              <a:xfrm>
                <a:off x="2660932" y="6631742"/>
                <a:ext cx="2580297" cy="1290066"/>
              </a:xfrm>
              <a:prstGeom prst="teardrop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87301" y="6844594"/>
              <a:ext cx="2152032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TF Mutant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14916" y="7471558"/>
            <a:ext cx="2694450" cy="2105662"/>
            <a:chOff x="314916" y="7647938"/>
            <a:chExt cx="2694450" cy="2105662"/>
          </a:xfrm>
        </p:grpSpPr>
        <p:grpSp>
          <p:nvGrpSpPr>
            <p:cNvPr id="20" name="Group 19"/>
            <p:cNvGrpSpPr/>
            <p:nvPr/>
          </p:nvGrpSpPr>
          <p:grpSpPr>
            <a:xfrm>
              <a:off x="314916" y="7647938"/>
              <a:ext cx="2694450" cy="1816559"/>
              <a:chOff x="-550979" y="2439029"/>
              <a:chExt cx="8415344" cy="5482779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550979" y="2439029"/>
                <a:ext cx="8415344" cy="5021377"/>
              </a:xfrm>
              <a:prstGeom prst="rect">
                <a:avLst/>
              </a:prstGeom>
            </p:spPr>
          </p:pic>
          <p:sp>
            <p:nvSpPr>
              <p:cNvPr id="22" name="Teardrop 21"/>
              <p:cNvSpPr/>
              <p:nvPr/>
            </p:nvSpPr>
            <p:spPr>
              <a:xfrm>
                <a:off x="2660932" y="6631742"/>
                <a:ext cx="2580297" cy="1290066"/>
              </a:xfrm>
              <a:prstGeom prst="teardrop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43857" y="9281676"/>
              <a:ext cx="2152032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/>
                <a:t>Knockout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>
            <a:off x="3155194" y="3935901"/>
            <a:ext cx="6793544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Arrow Connector 31"/>
          <p:cNvCxnSpPr/>
          <p:nvPr/>
        </p:nvCxnSpPr>
        <p:spPr>
          <a:xfrm>
            <a:off x="3155194" y="8816091"/>
            <a:ext cx="2112573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9940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84643" y="7418504"/>
            <a:ext cx="1829516" cy="1829516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3846342" y="4805015"/>
            <a:ext cx="5626130" cy="3035129"/>
            <a:chOff x="4322608" y="4797475"/>
            <a:chExt cx="5626130" cy="3035129"/>
          </a:xfrm>
        </p:grpSpPr>
        <p:grpSp>
          <p:nvGrpSpPr>
            <p:cNvPr id="38" name="Group 37"/>
            <p:cNvGrpSpPr/>
            <p:nvPr/>
          </p:nvGrpSpPr>
          <p:grpSpPr>
            <a:xfrm>
              <a:off x="5295360" y="4797475"/>
              <a:ext cx="3626801" cy="2195392"/>
              <a:chOff x="4126870" y="3856834"/>
              <a:chExt cx="5096950" cy="2837939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26870" y="3927198"/>
                <a:ext cx="5096950" cy="2767575"/>
              </a:xfrm>
              <a:prstGeom prst="rect">
                <a:avLst/>
              </a:prstGeom>
              <a:solidFill>
                <a:srgbClr val="000000">
                  <a:shade val="95000"/>
                </a:srgbClr>
              </a:solidFill>
              <a:ln w="444500" cap="sq">
                <a:solidFill>
                  <a:srgbClr val="000000"/>
                </a:solidFill>
                <a:miter lim="800000"/>
              </a:ln>
              <a:effectLst>
                <a:outerShdw blurRad="254000" dist="190500" dir="2700000" sy="90000" algn="bl" rotWithShape="0">
                  <a:srgbClr val="000000">
                    <a:alpha val="40000"/>
                  </a:srgbClr>
                </a:outerShdw>
              </a:effectLst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4433712" y="3856834"/>
                <a:ext cx="2627297" cy="676031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322608" y="6991348"/>
              <a:ext cx="5626130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/>
                <a:t>CRISPR-based screen </a:t>
              </a:r>
            </a:p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/>
                <a:t>&amp;</a:t>
              </a:r>
              <a:r>
                <a:rPr lang="en-US" sz="2400" dirty="0"/>
                <a:t> </a:t>
              </a:r>
              <a:r>
                <a:rPr kumimoji="0" lang="en-US" sz="24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CRISPR</a:t>
              </a:r>
              <a:r>
                <a:rPr lang="en-US" sz="2400" dirty="0"/>
                <a:t>-</a:t>
              </a:r>
              <a:r>
                <a:rPr kumimoji="0" lang="en-US" sz="24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Cas</a:t>
              </a:r>
              <a:r>
                <a:rPr lang="en-US" sz="2400" dirty="0" smtClean="0"/>
                <a:t>9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>
            <a:off x="3155194" y="6269666"/>
            <a:ext cx="1167414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Arrow Connector 49"/>
          <p:cNvCxnSpPr/>
          <p:nvPr/>
        </p:nvCxnSpPr>
        <p:spPr>
          <a:xfrm>
            <a:off x="8781324" y="6269666"/>
            <a:ext cx="1167414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4" name="TextBox 53"/>
          <p:cNvSpPr txBox="1"/>
          <p:nvPr/>
        </p:nvSpPr>
        <p:spPr>
          <a:xfrm>
            <a:off x="10449363" y="3352390"/>
            <a:ext cx="2039478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008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High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FF008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001658" y="5862177"/>
            <a:ext cx="2892896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 smtClean="0">
                <a:ln>
                  <a:noFill/>
                </a:ln>
                <a:solidFill>
                  <a:srgbClr val="FF008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Influenced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FF008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63282" y="8581607"/>
            <a:ext cx="2099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 latinLnBrk="1" hangingPunct="0"/>
            <a:r>
              <a:rPr lang="en-US" sz="2400" dirty="0"/>
              <a:t>CRISPR-Cas9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7889085" y="8816091"/>
            <a:ext cx="2112573" cy="2230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9629807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2325" y="1488274"/>
            <a:ext cx="2910535" cy="7797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 cap="flat">
            <a:solidFill>
              <a:srgbClr val="FF008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"/>
                <a:ea typeface="+mn-ea"/>
                <a:cs typeface="Helvetica"/>
                <a:sym typeface="Helvetica Light"/>
              </a:rPr>
              <a:t>Rationale: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"/>
              <a:ea typeface="+mn-ea"/>
              <a:cs typeface="Helvetica"/>
              <a:sym typeface="Helvetica Ligh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9636" y="3960905"/>
            <a:ext cx="13142247" cy="4142932"/>
            <a:chOff x="246954" y="3227558"/>
            <a:chExt cx="13142247" cy="4142932"/>
          </a:xfrm>
        </p:grpSpPr>
        <p:grpSp>
          <p:nvGrpSpPr>
            <p:cNvPr id="13" name="Group 12"/>
            <p:cNvGrpSpPr/>
            <p:nvPr/>
          </p:nvGrpSpPr>
          <p:grpSpPr>
            <a:xfrm>
              <a:off x="246954" y="3227558"/>
              <a:ext cx="13142247" cy="3651397"/>
              <a:chOff x="264594" y="3815055"/>
              <a:chExt cx="13142247" cy="365139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4594" y="3815055"/>
                <a:ext cx="4868530" cy="365139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6" name="Right Arrow 15"/>
              <p:cNvSpPr/>
              <p:nvPr/>
            </p:nvSpPr>
            <p:spPr>
              <a:xfrm>
                <a:off x="5475711" y="5358160"/>
                <a:ext cx="836602" cy="682806"/>
              </a:xfrm>
              <a:prstGeom prst="rightArrow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5734064" y="3885614"/>
                <a:ext cx="3422083" cy="3557461"/>
                <a:chOff x="5734064" y="3515216"/>
                <a:chExt cx="3422083" cy="3557461"/>
              </a:xfrm>
            </p:grpSpPr>
            <p:pic>
              <p:nvPicPr>
                <p:cNvPr id="22" name="Picture 21"/>
                <p:cNvPicPr/>
                <p:nvPr/>
              </p:nvPicPr>
              <p:blipFill rotWithShape="1">
                <a:blip r:embed="rId3">
                  <a:duotone>
                    <a:prstClr val="black"/>
                    <a:srgbClr val="FF0080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50000"/>
                          </a14:imgEffect>
                          <a14:imgEffect>
                            <a14:colorTemperature colorTemp="4700"/>
                          </a14:imgEffect>
                        </a14:imgLayer>
                      </a14:imgProps>
                    </a:ext>
                  </a:extLst>
                </a:blip>
                <a:srcRect l="57936"/>
                <a:stretch/>
              </p:blipFill>
              <p:spPr>
                <a:xfrm rot="16200000">
                  <a:off x="6318022" y="4271863"/>
                  <a:ext cx="2184347" cy="671053"/>
                </a:xfrm>
                <a:prstGeom prst="rect">
                  <a:avLst/>
                </a:prstGeom>
              </p:spPr>
            </p:pic>
            <p:sp>
              <p:nvSpPr>
                <p:cNvPr id="23" name="TextBox 22"/>
                <p:cNvSpPr txBox="1"/>
                <p:nvPr/>
              </p:nvSpPr>
              <p:spPr>
                <a:xfrm>
                  <a:off x="5734064" y="5862089"/>
                  <a:ext cx="3422083" cy="121058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defTabSz="584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dirty="0" smtClean="0">
                      <a:solidFill>
                        <a:srgbClr val="FF0080"/>
                      </a:solidFill>
                      <a:latin typeface="Helvetica"/>
                      <a:cs typeface="Helvetica"/>
                    </a:rPr>
                    <a:t>Nibrin </a:t>
                  </a:r>
                </a:p>
                <a:p>
                  <a:pPr marL="0" marR="0" indent="0" defTabSz="584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dirty="0" smtClean="0">
                      <a:solidFill>
                        <a:srgbClr val="FF0080"/>
                      </a:solidFill>
                      <a:latin typeface="Helvetica"/>
                      <a:cs typeface="Helvetica"/>
                    </a:rPr>
                    <a:t>Expression</a:t>
                  </a:r>
                  <a:endParaRPr kumimoji="0" lang="en-US" u="none" strike="noStrike" cap="none" spc="0" normalizeH="0" baseline="0" dirty="0">
                    <a:ln>
                      <a:noFill/>
                    </a:ln>
                    <a:solidFill>
                      <a:srgbClr val="FF0080"/>
                    </a:solidFill>
                    <a:effectLst/>
                    <a:uFillTx/>
                    <a:latin typeface="Helvetica"/>
                    <a:cs typeface="Helvetica"/>
                    <a:sym typeface="Helvetica Light"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8996939" y="3922848"/>
                <a:ext cx="4409902" cy="3543604"/>
                <a:chOff x="9102779" y="3515216"/>
                <a:chExt cx="4409902" cy="3543604"/>
              </a:xfrm>
            </p:grpSpPr>
            <p:pic>
              <p:nvPicPr>
                <p:cNvPr id="20" name="Picture 19"/>
                <p:cNvPicPr/>
                <p:nvPr/>
              </p:nvPicPr>
              <p:blipFill rotWithShape="1">
                <a:blip r:embed="rId5">
                  <a:duotone>
                    <a:prstClr val="black"/>
                    <a:srgbClr val="3A9CE1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srcRect l="55215"/>
                <a:stretch/>
              </p:blipFill>
              <p:spPr>
                <a:xfrm rot="5400000">
                  <a:off x="10144531" y="4342519"/>
                  <a:ext cx="2325658" cy="671052"/>
                </a:xfrm>
                <a:prstGeom prst="rect">
                  <a:avLst/>
                </a:prstGeom>
              </p:spPr>
            </p:pic>
            <p:sp>
              <p:nvSpPr>
                <p:cNvPr id="21" name="TextBox 20"/>
                <p:cNvSpPr txBox="1"/>
                <p:nvPr/>
              </p:nvSpPr>
              <p:spPr>
                <a:xfrm>
                  <a:off x="9102779" y="5848232"/>
                  <a:ext cx="4409902" cy="121058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spc="0" normalizeH="0" baseline="0" dirty="0" smtClean="0">
                      <a:ln>
                        <a:noFill/>
                      </a:ln>
                      <a:solidFill>
                        <a:srgbClr val="49B3C6"/>
                      </a:solidFill>
                      <a:effectLst/>
                      <a:uFillTx/>
                      <a:latin typeface="Helvetica"/>
                      <a:cs typeface="Helvetica"/>
                      <a:sym typeface="Helvetica Light"/>
                    </a:rPr>
                    <a:t>Cancer</a:t>
                  </a:r>
                  <a:r>
                    <a:rPr kumimoji="0" lang="en-US" b="0" i="0" u="none" strike="noStrike" cap="none" spc="0" normalizeH="0" dirty="0" smtClean="0">
                      <a:ln>
                        <a:noFill/>
                      </a:ln>
                      <a:solidFill>
                        <a:srgbClr val="49B3C6"/>
                      </a:solidFill>
                      <a:effectLst/>
                      <a:uFillTx/>
                      <a:latin typeface="Helvetica"/>
                      <a:cs typeface="Helvetica"/>
                      <a:sym typeface="Helvetica Light"/>
                    </a:rPr>
                    <a:t> </a:t>
                  </a:r>
                </a:p>
                <a:p>
                  <a:pPr marL="0" marR="0" indent="0" algn="ctr" defTabSz="584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baseline="0" dirty="0" smtClean="0">
                      <a:solidFill>
                        <a:srgbClr val="49B3C6"/>
                      </a:solidFill>
                      <a:latin typeface="Helvetica"/>
                      <a:cs typeface="Helvetica"/>
                    </a:rPr>
                    <a:t>Predisposition</a:t>
                  </a:r>
                  <a:endPara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49B3C6"/>
                    </a:solidFill>
                    <a:effectLst/>
                    <a:uFillTx/>
                    <a:latin typeface="Helvetica"/>
                    <a:cs typeface="Helvetica"/>
                    <a:sym typeface="Helvetica Light"/>
                  </a:endParaRPr>
                </a:p>
              </p:txBody>
            </p:sp>
          </p:grpSp>
          <p:sp>
            <p:nvSpPr>
              <p:cNvPr id="19" name="Right Arrow 18"/>
              <p:cNvSpPr/>
              <p:nvPr/>
            </p:nvSpPr>
            <p:spPr>
              <a:xfrm>
                <a:off x="8861326" y="5358160"/>
                <a:ext cx="836602" cy="682806"/>
              </a:xfrm>
              <a:prstGeom prst="rightArrow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23123" y="6775455"/>
              <a:ext cx="4503533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32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TF M</a:t>
              </a:r>
              <a:r>
                <a:rPr kumimoji="0" lang="en-US" sz="32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"/>
                  <a:ea typeface="+mn-ea"/>
                  <a:cs typeface="Helvetica"/>
                  <a:sym typeface="Helvetica Light"/>
                </a:rPr>
                <a:t>anipulation</a:t>
              </a: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"/>
                <a:ea typeface="+mn-ea"/>
                <a:cs typeface="Helvetica"/>
                <a:sym typeface="Helvetica Ligh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6156" y="261739"/>
            <a:ext cx="13015744" cy="1025922"/>
            <a:chOff x="156156" y="261739"/>
            <a:chExt cx="13015744" cy="1025922"/>
          </a:xfrm>
        </p:grpSpPr>
        <p:sp>
          <p:nvSpPr>
            <p:cNvPr id="31" name="Shape 129"/>
            <p:cNvSpPr/>
            <p:nvPr/>
          </p:nvSpPr>
          <p:spPr>
            <a:xfrm>
              <a:off x="156156" y="261739"/>
              <a:ext cx="2283177" cy="10259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60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6000" dirty="0">
                  <a:solidFill>
                    <a:srgbClr val="FFFFFF"/>
                  </a:solidFill>
                </a:rPr>
                <a:t>Aim </a:t>
              </a:r>
              <a:r>
                <a:rPr lang="en-US" sz="6000" dirty="0" smtClean="0">
                  <a:solidFill>
                    <a:srgbClr val="FFFFFF"/>
                  </a:solidFill>
                </a:rPr>
                <a:t>2:</a:t>
              </a:r>
              <a:endParaRPr sz="6000" dirty="0">
                <a:solidFill>
                  <a:srgbClr val="FFFFFF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495889" y="574053"/>
              <a:ext cx="10676011" cy="5257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US" sz="275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Identify transcription factors (TF) that regulate </a:t>
              </a:r>
              <a:r>
                <a:rPr lang="en-US" sz="2750" i="1" dirty="0" smtClean="0">
                  <a:solidFill>
                    <a:srgbClr val="FF0080"/>
                  </a:solidFill>
                  <a:latin typeface="Helvetica"/>
                  <a:cs typeface="Helvetica"/>
                </a:rPr>
                <a:t>nibrin</a:t>
              </a:r>
              <a:r>
                <a:rPr lang="en-US" sz="2750" dirty="0" smtClean="0">
                  <a:solidFill>
                    <a:srgbClr val="FF0080"/>
                  </a:solidFill>
                  <a:latin typeface="Helvetica"/>
                  <a:cs typeface="Helvetica"/>
                </a:rPr>
                <a:t> </a:t>
              </a:r>
              <a:r>
                <a:rPr lang="en-US" sz="275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expression.</a:t>
              </a:r>
              <a:endParaRPr lang="en-US" sz="275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3788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6157" y="261739"/>
            <a:ext cx="12694073" cy="1025922"/>
            <a:chOff x="156157" y="261739"/>
            <a:chExt cx="12694073" cy="1025922"/>
          </a:xfrm>
        </p:grpSpPr>
        <p:sp>
          <p:nvSpPr>
            <p:cNvPr id="16" name="Shape 126"/>
            <p:cNvSpPr/>
            <p:nvPr/>
          </p:nvSpPr>
          <p:spPr>
            <a:xfrm>
              <a:off x="156157" y="261739"/>
              <a:ext cx="2283177" cy="10259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60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6000" dirty="0" smtClean="0">
                  <a:solidFill>
                    <a:srgbClr val="FFFFFF"/>
                  </a:solidFill>
                </a:rPr>
                <a:t>Ai</a:t>
              </a:r>
              <a:r>
                <a:rPr lang="en-US" sz="6000" dirty="0" smtClean="0">
                  <a:solidFill>
                    <a:srgbClr val="FFFFFF"/>
                  </a:solidFill>
                </a:rPr>
                <a:t>m 3:</a:t>
              </a:r>
              <a:endParaRPr sz="60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95889" y="570206"/>
              <a:ext cx="10354341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US" sz="28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Determine </a:t>
              </a:r>
              <a:r>
                <a:rPr lang="en-US" sz="2800" i="1" dirty="0" smtClean="0">
                  <a:solidFill>
                    <a:srgbClr val="FF0080"/>
                  </a:solidFill>
                  <a:latin typeface="Helvetica"/>
                  <a:cs typeface="Helvetica"/>
                </a:rPr>
                <a:t>nibrin</a:t>
              </a:r>
              <a:r>
                <a:rPr lang="en-US" sz="28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 expression </a:t>
              </a:r>
              <a:r>
                <a:rPr lang="en-US" sz="2800" dirty="0">
                  <a:solidFill>
                    <a:schemeClr val="tx1"/>
                  </a:solidFill>
                  <a:latin typeface="Helvetica"/>
                  <a:cs typeface="Helvetica"/>
                </a:rPr>
                <a:t>levels </a:t>
              </a:r>
              <a:r>
                <a:rPr lang="en-US" sz="28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in </a:t>
              </a:r>
              <a:r>
                <a:rPr lang="en-US" sz="2800" dirty="0">
                  <a:solidFill>
                    <a:schemeClr val="tx1"/>
                  </a:solidFill>
                  <a:latin typeface="Helvetica"/>
                  <a:cs typeface="Helvetica"/>
                </a:rPr>
                <a:t>naked mole-</a:t>
              </a:r>
              <a:r>
                <a:rPr lang="en-US" sz="28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rats.</a:t>
              </a:r>
              <a:endParaRPr lang="en-US" sz="28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2325" y="1488274"/>
            <a:ext cx="6970472" cy="7797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 cap="flat">
            <a:solidFill>
              <a:srgbClr val="FF008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"/>
                <a:ea typeface="+mn-ea"/>
                <a:cs typeface="Helvetica"/>
                <a:sym typeface="Helvetica Light"/>
              </a:rPr>
              <a:t>Hypothesis &amp; Approach: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"/>
              <a:ea typeface="+mn-ea"/>
              <a:cs typeface="Helvetica"/>
              <a:sym typeface="Helvetica Light"/>
            </a:endParaRPr>
          </a:p>
        </p:txBody>
      </p:sp>
      <p:pic>
        <p:nvPicPr>
          <p:cNvPr id="12" name="Picture 11" descr="naked-mole-rat_2599114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5" y="3312102"/>
            <a:ext cx="2401814" cy="2407782"/>
          </a:xfrm>
          <a:prstGeom prst="rect">
            <a:avLst/>
          </a:prstGeom>
          <a:ln w="76200" cmpd="sng">
            <a:solidFill>
              <a:srgbClr val="99CC66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0" y="6010655"/>
            <a:ext cx="2396840" cy="2476368"/>
          </a:xfrm>
          <a:prstGeom prst="rect">
            <a:avLst/>
          </a:prstGeom>
          <a:ln w="76200" cmpd="sng">
            <a:solidFill>
              <a:srgbClr val="53C3B0"/>
            </a:solidFill>
          </a:ln>
        </p:spPr>
      </p:pic>
      <p:grpSp>
        <p:nvGrpSpPr>
          <p:cNvPr id="22" name="Group 21"/>
          <p:cNvGrpSpPr/>
          <p:nvPr/>
        </p:nvGrpSpPr>
        <p:grpSpPr>
          <a:xfrm>
            <a:off x="2909821" y="4300911"/>
            <a:ext cx="1576281" cy="3280422"/>
            <a:chOff x="4791617" y="4458546"/>
            <a:chExt cx="1576281" cy="3280422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4791617" y="6096276"/>
              <a:ext cx="1576281" cy="4962"/>
            </a:xfrm>
            <a:prstGeom prst="straightConnector1">
              <a:avLst/>
            </a:prstGeom>
            <a:noFill/>
            <a:ln w="57150" cap="flat" cmpd="sng">
              <a:solidFill>
                <a:srgbClr val="FFFFFF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809257" y="4458546"/>
              <a:ext cx="1558641" cy="1642692"/>
            </a:xfrm>
            <a:prstGeom prst="straightConnector1">
              <a:avLst/>
            </a:prstGeom>
            <a:noFill/>
            <a:ln w="57150" cap="flat" cmpd="sng">
              <a:solidFill>
                <a:srgbClr val="FFFFFF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809257" y="6096276"/>
              <a:ext cx="1558641" cy="1642692"/>
            </a:xfrm>
            <a:prstGeom prst="straightConnector1">
              <a:avLst/>
            </a:prstGeom>
            <a:noFill/>
            <a:ln w="57150" cap="flat" cmpd="sng">
              <a:solidFill>
                <a:srgbClr val="FFFFFF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6" name="Group 25"/>
          <p:cNvGrpSpPr/>
          <p:nvPr/>
        </p:nvGrpSpPr>
        <p:grpSpPr>
          <a:xfrm>
            <a:off x="4486102" y="3799496"/>
            <a:ext cx="2363708" cy="4687526"/>
            <a:chOff x="6773608" y="3945057"/>
            <a:chExt cx="2363708" cy="4687526"/>
          </a:xfrm>
        </p:grpSpPr>
        <p:sp>
          <p:nvSpPr>
            <p:cNvPr id="27" name="TextBox 26"/>
            <p:cNvSpPr txBox="1"/>
            <p:nvPr/>
          </p:nvSpPr>
          <p:spPr>
            <a:xfrm>
              <a:off x="6773608" y="3945057"/>
              <a:ext cx="236370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Wild type</a:t>
              </a: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73608" y="5772943"/>
              <a:ext cx="236370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TF Mutant</a:t>
              </a: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73608" y="7612423"/>
              <a:ext cx="236370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Knockout</a:t>
              </a: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55324" y="8160659"/>
              <a:ext cx="1667657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(control)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598297" y="6283972"/>
            <a:ext cx="213685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(using Aim 2)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2190017850"/>
              </p:ext>
            </p:extLst>
          </p:nvPr>
        </p:nvGraphicFramePr>
        <p:xfrm>
          <a:off x="7532111" y="3378327"/>
          <a:ext cx="4788930" cy="5365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8852834" y="7519777"/>
            <a:ext cx="3997396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FF0080"/>
                </a:solidFill>
              </a:rPr>
              <a:t>Nibrin expression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</a:rPr>
              <a:t>Q</a:t>
            </a:r>
            <a:r>
              <a:rPr lang="en-US" sz="3200" dirty="0" smtClean="0">
                <a:solidFill>
                  <a:schemeClr val="tx1"/>
                </a:solidFill>
              </a:rPr>
              <a:t>uantitative mass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tx1"/>
                </a:solidFill>
              </a:rPr>
              <a:t>spectrometry</a:t>
            </a:r>
            <a:r>
              <a:rPr lang="en-US" sz="3200" dirty="0" smtClean="0">
                <a:solidFill>
                  <a:srgbClr val="FF0080"/>
                </a:solidFill>
              </a:rPr>
              <a:t> </a:t>
            </a:r>
            <a:endParaRPr kumimoji="0" lang="en-US" sz="3200" b="0" i="1" u="none" strike="noStrike" cap="none" spc="0" normalizeH="0" baseline="0" dirty="0">
              <a:ln>
                <a:noFill/>
              </a:ln>
              <a:solidFill>
                <a:srgbClr val="FF008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71977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32325" y="1488274"/>
            <a:ext cx="2910535" cy="7797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 cap="flat">
            <a:solidFill>
              <a:srgbClr val="FF008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"/>
                <a:ea typeface="+mn-ea"/>
                <a:cs typeface="Helvetica"/>
                <a:sym typeface="Helvetica Light"/>
              </a:rPr>
              <a:t>Rationale: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"/>
              <a:ea typeface="+mn-ea"/>
              <a:cs typeface="Helvetica"/>
              <a:sym typeface="Helvetica Ligh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506125" y="4220738"/>
            <a:ext cx="7672777" cy="3580838"/>
            <a:chOff x="5734064" y="3885614"/>
            <a:chExt cx="7672777" cy="3580838"/>
          </a:xfrm>
        </p:grpSpPr>
        <p:grpSp>
          <p:nvGrpSpPr>
            <p:cNvPr id="29" name="Group 28"/>
            <p:cNvGrpSpPr/>
            <p:nvPr/>
          </p:nvGrpSpPr>
          <p:grpSpPr>
            <a:xfrm>
              <a:off x="5734064" y="3885614"/>
              <a:ext cx="3422083" cy="3557461"/>
              <a:chOff x="5734064" y="3515216"/>
              <a:chExt cx="3422083" cy="3557461"/>
            </a:xfrm>
          </p:grpSpPr>
          <p:pic>
            <p:nvPicPr>
              <p:cNvPr id="34" name="Picture 33"/>
              <p:cNvPicPr/>
              <p:nvPr/>
            </p:nvPicPr>
            <p:blipFill rotWithShape="1">
              <a:blip r:embed="rId2">
                <a:duotone>
                  <a:prstClr val="black"/>
                  <a:srgbClr val="FF008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4700"/>
                        </a14:imgEffect>
                      </a14:imgLayer>
                    </a14:imgProps>
                  </a:ext>
                </a:extLst>
              </a:blip>
              <a:srcRect l="57936"/>
              <a:stretch/>
            </p:blipFill>
            <p:spPr>
              <a:xfrm rot="16200000">
                <a:off x="6318022" y="4271863"/>
                <a:ext cx="2184347" cy="671053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5734064" y="5862089"/>
                <a:ext cx="3422083" cy="12105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rgbClr val="FF0080"/>
                    </a:solidFill>
                    <a:latin typeface="Helvetica"/>
                    <a:cs typeface="Helvetica"/>
                  </a:rPr>
                  <a:t>Nibrin </a:t>
                </a:r>
              </a:p>
              <a:p>
                <a:pPr marL="0" marR="0" indent="0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rgbClr val="FF0080"/>
                    </a:solidFill>
                    <a:latin typeface="Helvetica"/>
                    <a:cs typeface="Helvetica"/>
                  </a:rPr>
                  <a:t>Expression</a:t>
                </a:r>
                <a:endParaRPr kumimoji="0" lang="en-US" u="none" strike="noStrike" cap="none" spc="0" normalizeH="0" baseline="0" dirty="0">
                  <a:ln>
                    <a:noFill/>
                  </a:ln>
                  <a:solidFill>
                    <a:srgbClr val="FF0080"/>
                  </a:solidFill>
                  <a:effectLst/>
                  <a:uFillTx/>
                  <a:latin typeface="Helvetica"/>
                  <a:cs typeface="Helvetica"/>
                  <a:sym typeface="Helvetica Light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996939" y="3922848"/>
              <a:ext cx="4409902" cy="3543604"/>
              <a:chOff x="9102779" y="3515216"/>
              <a:chExt cx="4409902" cy="3543604"/>
            </a:xfrm>
          </p:grpSpPr>
          <p:pic>
            <p:nvPicPr>
              <p:cNvPr id="32" name="Picture 31"/>
              <p:cNvPicPr/>
              <p:nvPr/>
            </p:nvPicPr>
            <p:blipFill rotWithShape="1">
              <a:blip r:embed="rId4">
                <a:duotone>
                  <a:prstClr val="black"/>
                  <a:srgbClr val="3A9CE1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rcRect l="55215"/>
              <a:stretch/>
            </p:blipFill>
            <p:spPr>
              <a:xfrm rot="5400000">
                <a:off x="10144531" y="4342519"/>
                <a:ext cx="2325658" cy="671052"/>
              </a:xfrm>
              <a:prstGeom prst="rect">
                <a:avLst/>
              </a:prstGeom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9102779" y="5848232"/>
                <a:ext cx="4409902" cy="12105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spc="0" normalizeH="0" baseline="0" dirty="0" smtClean="0">
                    <a:ln>
                      <a:noFill/>
                    </a:ln>
                    <a:solidFill>
                      <a:srgbClr val="49B3C6"/>
                    </a:solidFill>
                    <a:effectLst/>
                    <a:uFillTx/>
                    <a:latin typeface="Helvetica"/>
                    <a:cs typeface="Helvetica"/>
                    <a:sym typeface="Helvetica Light"/>
                  </a:rPr>
                  <a:t>Cancer</a:t>
                </a:r>
                <a:r>
                  <a:rPr kumimoji="0" lang="en-US" b="0" i="0" u="none" strike="noStrike" cap="none" spc="0" normalizeH="0" dirty="0" smtClean="0">
                    <a:ln>
                      <a:noFill/>
                    </a:ln>
                    <a:solidFill>
                      <a:srgbClr val="49B3C6"/>
                    </a:solidFill>
                    <a:effectLst/>
                    <a:uFillTx/>
                    <a:latin typeface="Helvetica"/>
                    <a:cs typeface="Helvetica"/>
                    <a:sym typeface="Helvetica Light"/>
                  </a:rPr>
                  <a:t> </a:t>
                </a:r>
              </a:p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aseline="0" dirty="0" smtClean="0">
                    <a:solidFill>
                      <a:srgbClr val="49B3C6"/>
                    </a:solidFill>
                    <a:latin typeface="Helvetica"/>
                    <a:cs typeface="Helvetica"/>
                  </a:rPr>
                  <a:t>Predisposition</a:t>
                </a:r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rgbClr val="49B3C6"/>
                  </a:solidFill>
                  <a:effectLst/>
                  <a:uFillTx/>
                  <a:latin typeface="Helvetica"/>
                  <a:cs typeface="Helvetica"/>
                  <a:sym typeface="Helvetica Light"/>
                </a:endParaRPr>
              </a:p>
            </p:txBody>
          </p:sp>
        </p:grpSp>
        <p:sp>
          <p:nvSpPr>
            <p:cNvPr id="31" name="Right Arrow 30"/>
            <p:cNvSpPr/>
            <p:nvPr/>
          </p:nvSpPr>
          <p:spPr>
            <a:xfrm>
              <a:off x="8861326" y="5358160"/>
              <a:ext cx="836602" cy="682806"/>
            </a:xfrm>
            <a:prstGeom prst="rightArrow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36" name="Picture 35" descr="naked-mole-rat_2599114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62" y="4317442"/>
            <a:ext cx="3297603" cy="3305796"/>
          </a:xfrm>
          <a:prstGeom prst="rect">
            <a:avLst/>
          </a:prstGeom>
          <a:ln w="76200" cmpd="sng">
            <a:solidFill>
              <a:srgbClr val="99CC66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156157" y="261739"/>
            <a:ext cx="12694073" cy="1025922"/>
            <a:chOff x="156157" y="261739"/>
            <a:chExt cx="12694073" cy="1025922"/>
          </a:xfrm>
        </p:grpSpPr>
        <p:sp>
          <p:nvSpPr>
            <p:cNvPr id="16" name="Shape 126"/>
            <p:cNvSpPr/>
            <p:nvPr/>
          </p:nvSpPr>
          <p:spPr>
            <a:xfrm>
              <a:off x="156157" y="261739"/>
              <a:ext cx="2283177" cy="10259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60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6000" dirty="0" smtClean="0">
                  <a:solidFill>
                    <a:srgbClr val="FFFFFF"/>
                  </a:solidFill>
                </a:rPr>
                <a:t>Ai</a:t>
              </a:r>
              <a:r>
                <a:rPr lang="en-US" sz="6000" dirty="0" smtClean="0">
                  <a:solidFill>
                    <a:srgbClr val="FFFFFF"/>
                  </a:solidFill>
                </a:rPr>
                <a:t>m 3:</a:t>
              </a:r>
              <a:endParaRPr sz="60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95889" y="570206"/>
              <a:ext cx="10354341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US" sz="28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Determine </a:t>
              </a:r>
              <a:r>
                <a:rPr lang="en-US" sz="2800" i="1" dirty="0" smtClean="0">
                  <a:solidFill>
                    <a:srgbClr val="FF0080"/>
                  </a:solidFill>
                  <a:latin typeface="Helvetica"/>
                  <a:cs typeface="Helvetica"/>
                </a:rPr>
                <a:t>nibrin</a:t>
              </a:r>
              <a:r>
                <a:rPr lang="en-US" sz="28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 expression </a:t>
              </a:r>
              <a:r>
                <a:rPr lang="en-US" sz="2800" dirty="0">
                  <a:solidFill>
                    <a:schemeClr val="tx1"/>
                  </a:solidFill>
                  <a:latin typeface="Helvetica"/>
                  <a:cs typeface="Helvetica"/>
                </a:rPr>
                <a:t>levels </a:t>
              </a:r>
              <a:r>
                <a:rPr lang="en-US" sz="28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in </a:t>
              </a:r>
              <a:r>
                <a:rPr lang="en-US" sz="2800" dirty="0">
                  <a:solidFill>
                    <a:schemeClr val="tx1"/>
                  </a:solidFill>
                  <a:latin typeface="Helvetica"/>
                  <a:cs typeface="Helvetica"/>
                </a:rPr>
                <a:t>naked mole-</a:t>
              </a:r>
              <a:r>
                <a:rPr lang="en-US" sz="28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rats.</a:t>
              </a:r>
              <a:endParaRPr lang="en-US" sz="28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232874" y="261739"/>
            <a:ext cx="596094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dirty="0">
                <a:solidFill>
                  <a:srgbClr val="FFFFFF"/>
                </a:solidFill>
              </a:rPr>
              <a:t>Future </a:t>
            </a:r>
            <a:r>
              <a:rPr sz="6000" dirty="0" smtClean="0">
                <a:solidFill>
                  <a:srgbClr val="FFFFFF"/>
                </a:solidFill>
              </a:rPr>
              <a:t>Direction</a:t>
            </a:r>
            <a:r>
              <a:rPr lang="en-US" sz="6000" dirty="0" smtClean="0">
                <a:solidFill>
                  <a:srgbClr val="FFFFFF"/>
                </a:solidFill>
              </a:rPr>
              <a:t>s</a:t>
            </a:r>
            <a:endParaRPr sz="6000" dirty="0">
              <a:solidFill>
                <a:srgbClr val="FFFFFF"/>
              </a:solidFill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232874" y="2832173"/>
            <a:ext cx="5801693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en-US" sz="4400" dirty="0">
                <a:solidFill>
                  <a:srgbClr val="FF0080"/>
                </a:solidFill>
              </a:rPr>
              <a:t>L</a:t>
            </a:r>
            <a:r>
              <a:rPr lang="en-US" sz="4400" dirty="0" smtClean="0">
                <a:solidFill>
                  <a:srgbClr val="FF0080"/>
                </a:solidFill>
              </a:rPr>
              <a:t>ong</a:t>
            </a:r>
            <a:r>
              <a:rPr lang="en-US" sz="4400" dirty="0">
                <a:solidFill>
                  <a:srgbClr val="FF0080"/>
                </a:solidFill>
              </a:rPr>
              <a:t>-term </a:t>
            </a:r>
            <a:r>
              <a:rPr lang="en-US" sz="4400" dirty="0" smtClean="0">
                <a:solidFill>
                  <a:srgbClr val="FF0080"/>
                </a:solidFill>
              </a:rPr>
              <a:t>goal:</a:t>
            </a:r>
            <a:r>
              <a:rPr lang="en-US" sz="4400" dirty="0" smtClean="0"/>
              <a:t> Help </a:t>
            </a:r>
            <a:r>
              <a:rPr lang="en-US" sz="4400" dirty="0"/>
              <a:t>those affected by </a:t>
            </a:r>
            <a:r>
              <a:rPr lang="en-US" sz="4400" dirty="0" smtClean="0"/>
              <a:t>NBS</a:t>
            </a:r>
            <a:endParaRPr lang="en-US" sz="4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367502" y="0"/>
            <a:ext cx="6637298" cy="9753600"/>
            <a:chOff x="6367502" y="0"/>
            <a:chExt cx="6637298" cy="9753600"/>
          </a:xfrm>
        </p:grpSpPr>
        <p:grpSp>
          <p:nvGrpSpPr>
            <p:cNvPr id="12" name="Group 11"/>
            <p:cNvGrpSpPr/>
            <p:nvPr/>
          </p:nvGrpSpPr>
          <p:grpSpPr>
            <a:xfrm>
              <a:off x="6367502" y="0"/>
              <a:ext cx="6637298" cy="9753600"/>
              <a:chOff x="6367502" y="0"/>
              <a:chExt cx="6637298" cy="97536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544474" y="0"/>
                <a:ext cx="6460326" cy="9753600"/>
                <a:chOff x="6544474" y="0"/>
                <a:chExt cx="6460326" cy="9753600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3376"/>
                <a:stretch/>
              </p:blipFill>
              <p:spPr>
                <a:xfrm flipH="1">
                  <a:off x="6725810" y="0"/>
                  <a:ext cx="6278990" cy="9753600"/>
                </a:xfrm>
                <a:prstGeom prst="rect">
                  <a:avLst/>
                </a:prstGeom>
              </p:spPr>
            </p:pic>
            <p:sp>
              <p:nvSpPr>
                <p:cNvPr id="10" name="Oval 9"/>
                <p:cNvSpPr/>
                <p:nvPr/>
              </p:nvSpPr>
              <p:spPr>
                <a:xfrm>
                  <a:off x="6544474" y="6599554"/>
                  <a:ext cx="478864" cy="679798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solidFill>
                    <a:srgbClr val="000000"/>
                  </a:solidFill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p:grpSp>
          <p:sp>
            <p:nvSpPr>
              <p:cNvPr id="14" name="Oval 13"/>
              <p:cNvSpPr/>
              <p:nvPr/>
            </p:nvSpPr>
            <p:spPr>
              <a:xfrm rot="21031991">
                <a:off x="6367502" y="7258532"/>
                <a:ext cx="420768" cy="832198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7328701" y="4538495"/>
              <a:ext cx="4996841" cy="770295"/>
            </a:xfrm>
            <a:prstGeom prst="rect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6" name="Shape 133"/>
          <p:cNvSpPr/>
          <p:nvPr/>
        </p:nvSpPr>
        <p:spPr>
          <a:xfrm>
            <a:off x="232874" y="5624928"/>
            <a:ext cx="6828466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en-US" sz="4000" dirty="0" smtClean="0">
                <a:solidFill>
                  <a:srgbClr val="FF0080"/>
                </a:solidFill>
              </a:rPr>
              <a:t>Overall goal:</a:t>
            </a:r>
            <a:r>
              <a:rPr lang="en-US" sz="4000" dirty="0" smtClean="0"/>
              <a:t> Help the population by screening for Nibrin-related cancer.</a:t>
            </a:r>
            <a:endParaRPr lang="en-US" sz="40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66699" y="266699"/>
            <a:ext cx="401099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References</a:t>
            </a:r>
          </a:p>
        </p:txBody>
      </p:sp>
      <p:sp>
        <p:nvSpPr>
          <p:cNvPr id="136" name="Shape 136"/>
          <p:cNvSpPr/>
          <p:nvPr/>
        </p:nvSpPr>
        <p:spPr>
          <a:xfrm>
            <a:off x="266699" y="1310135"/>
            <a:ext cx="12067406" cy="8320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FFFFFF"/>
                </a:solidFill>
              </a:rPr>
              <a:t>Pictures by </a:t>
            </a:r>
            <a:r>
              <a:rPr sz="1400" dirty="0" smtClean="0">
                <a:solidFill>
                  <a:srgbClr val="FFFFFF"/>
                </a:solidFill>
              </a:rPr>
              <a:t>slides</a:t>
            </a:r>
            <a:endParaRPr sz="1400" dirty="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chemeClr val="tx1"/>
                </a:solidFill>
              </a:rPr>
              <a:t>1: </a:t>
            </a:r>
            <a:r>
              <a:rPr lang="en-US" sz="1400" dirty="0">
                <a:solidFill>
                  <a:schemeClr val="tx1"/>
                </a:solidFill>
              </a:rPr>
              <a:t>https://dl5db4br4ix6p.cloudfront.net/articles/21/images/1024.jpg?</a:t>
            </a:r>
            <a:r>
              <a:rPr lang="en-US" sz="1400" dirty="0" smtClean="0">
                <a:solidFill>
                  <a:schemeClr val="tx1"/>
                </a:solidFill>
              </a:rPr>
              <a:t>1380898480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FFFFFF"/>
                </a:solidFill>
              </a:rPr>
              <a:t>2:http://adc.bmj.com/content/82/5/400/F1.large.jpg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FFFFFF"/>
                </a:solidFill>
              </a:rPr>
              <a:t>http://joyrx.org/heroKids/Yana_large.jpg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FFFFFF"/>
                </a:solidFill>
              </a:rPr>
              <a:t>http://learn.genetics.utah.edu/content/chromosomes/telomeres/images/</a:t>
            </a:r>
            <a:r>
              <a:rPr sz="1400" dirty="0" smtClean="0">
                <a:solidFill>
                  <a:srgbClr val="FFFFFF"/>
                </a:solidFill>
              </a:rPr>
              <a:t>brokendna.jpg</a:t>
            </a:r>
            <a:endParaRPr lang="en-US" sz="1400" dirty="0" smtClean="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FFFFFF"/>
                </a:solidFill>
              </a:rPr>
              <a:t>3: http://www.testmygenes.info/files/2014/04/EPECS_Affected-Unaffected-01-1024x737.</a:t>
            </a:r>
            <a:r>
              <a:rPr sz="1400" dirty="0" smtClean="0">
                <a:solidFill>
                  <a:srgbClr val="FFFFFF"/>
                </a:solidFill>
              </a:rPr>
              <a:t>jpg</a:t>
            </a:r>
            <a:endParaRPr lang="en-US" sz="1400" dirty="0" smtClean="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en-US" sz="1400" dirty="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FFFFFF"/>
                </a:solidFill>
              </a:rPr>
              <a:t>4.</a:t>
            </a:r>
            <a:r>
              <a:rPr lang="en-US" sz="1400" dirty="0" smtClean="0"/>
              <a:t> </a:t>
            </a:r>
            <a:r>
              <a:rPr lang="en-US" sz="1400" dirty="0">
                <a:solidFill>
                  <a:schemeClr val="tx1"/>
                </a:solidFill>
              </a:rPr>
              <a:t>http://ghr.nlm.nih.gov/gene/</a:t>
            </a:r>
            <a:r>
              <a:rPr lang="en-US" sz="1400" dirty="0" smtClean="0">
                <a:solidFill>
                  <a:schemeClr val="tx1"/>
                </a:solidFill>
              </a:rPr>
              <a:t>NBN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en-US" sz="1400" dirty="0" smtClean="0">
              <a:solidFill>
                <a:schemeClr val="tx1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chemeClr val="tx1"/>
                </a:solidFill>
              </a:rPr>
              <a:t>5. </a:t>
            </a:r>
            <a:r>
              <a:rPr lang="en-US" sz="1400" dirty="0" err="1" smtClean="0">
                <a:solidFill>
                  <a:schemeClr val="tx1"/>
                </a:solidFill>
              </a:rPr>
              <a:t>Clustal</a:t>
            </a:r>
            <a:r>
              <a:rPr lang="en-US" sz="1400" dirty="0" smtClean="0">
                <a:solidFill>
                  <a:schemeClr val="tx1"/>
                </a:solidFill>
              </a:rPr>
              <a:t> omega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en-US" sz="1400" dirty="0">
              <a:solidFill>
                <a:schemeClr val="tx1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chemeClr val="tx1"/>
                </a:solidFill>
              </a:rPr>
              <a:t>6. Smart &amp; </a:t>
            </a:r>
            <a:r>
              <a:rPr lang="en-US" sz="1400" dirty="0" err="1" smtClean="0">
                <a:solidFill>
                  <a:schemeClr val="tx1"/>
                </a:solidFill>
              </a:rPr>
              <a:t>Pfam</a:t>
            </a:r>
            <a:endParaRPr lang="en-US" sz="1400" dirty="0">
              <a:solidFill>
                <a:schemeClr val="tx1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schemeClr val="tx1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tx1"/>
                </a:solidFill>
              </a:rPr>
              <a:t>7</a:t>
            </a:r>
            <a:r>
              <a:rPr sz="1400" dirty="0" smtClean="0">
                <a:solidFill>
                  <a:schemeClr val="tx1"/>
                </a:solidFill>
              </a:rPr>
              <a:t>: </a:t>
            </a:r>
            <a:r>
              <a:rPr sz="1400" dirty="0">
                <a:solidFill>
                  <a:schemeClr val="tx1"/>
                </a:solidFill>
              </a:rPr>
              <a:t>https://prontoprofr.files.wordpress.com/2010/10/animal-cell-cellula-animale.jpg?w=150&amp;h=128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schemeClr val="tx1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tx1"/>
                </a:solidFill>
              </a:rPr>
              <a:t>8</a:t>
            </a:r>
            <a:r>
              <a:rPr sz="1400" dirty="0" smtClean="0">
                <a:solidFill>
                  <a:schemeClr val="tx1"/>
                </a:solidFill>
              </a:rPr>
              <a:t>.</a:t>
            </a:r>
            <a:r>
              <a:rPr lang="en-US" sz="1400" dirty="0" smtClean="0">
                <a:solidFill>
                  <a:schemeClr val="tx1"/>
                </a:solidFill>
              </a:rPr>
              <a:t> String Database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en-US" sz="1400" dirty="0">
              <a:solidFill>
                <a:schemeClr val="tx1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chemeClr val="tx1"/>
                </a:solidFill>
              </a:rPr>
              <a:t>9. </a:t>
            </a:r>
            <a:r>
              <a:rPr sz="1400" dirty="0" smtClean="0">
                <a:solidFill>
                  <a:schemeClr val="tx1"/>
                </a:solidFill>
              </a:rPr>
              <a:t>http</a:t>
            </a:r>
            <a:r>
              <a:rPr sz="1400" dirty="0">
                <a:solidFill>
                  <a:schemeClr val="tx1"/>
                </a:solidFill>
              </a:rPr>
              <a:t>://www.zo.utexas.edu/faculty/sjasper/images/12.4.</a:t>
            </a:r>
            <a:r>
              <a:rPr sz="1400" dirty="0" smtClean="0">
                <a:solidFill>
                  <a:schemeClr val="tx1"/>
                </a:solidFill>
              </a:rPr>
              <a:t>gif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tx1"/>
                </a:solidFill>
              </a:rPr>
              <a:t>http://www.nature.com/nsmb/journal/v16/n8/full/nsmb0809-798.</a:t>
            </a:r>
            <a:r>
              <a:rPr lang="en-US" sz="1400" dirty="0" smtClean="0">
                <a:solidFill>
                  <a:schemeClr val="tx1"/>
                </a:solidFill>
              </a:rPr>
              <a:t>html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tx1"/>
                </a:solidFill>
              </a:rPr>
              <a:t>http://www.pharmaceutical-journal.com/Pictures/580xAny/0/6/2/1068062_human-chromosome-telomere-15.</a:t>
            </a:r>
            <a:r>
              <a:rPr lang="en-US" sz="1400" dirty="0" smtClean="0">
                <a:solidFill>
                  <a:schemeClr val="tx1"/>
                </a:solidFill>
              </a:rPr>
              <a:t>jpg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en-US" sz="1400" dirty="0" smtClean="0">
              <a:solidFill>
                <a:schemeClr val="tx1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chemeClr val="tx1"/>
                </a:solidFill>
              </a:rPr>
              <a:t>10</a:t>
            </a:r>
            <a:r>
              <a:rPr lang="en-US" sz="1400" dirty="0">
                <a:solidFill>
                  <a:schemeClr val="tx1"/>
                </a:solidFill>
              </a:rPr>
              <a:t>. http://</a:t>
            </a:r>
            <a:r>
              <a:rPr lang="en-US" sz="1400" dirty="0" err="1">
                <a:solidFill>
                  <a:schemeClr val="tx1"/>
                </a:solidFill>
              </a:rPr>
              <a:t>www.ojrd.com</a:t>
            </a:r>
            <a:r>
              <a:rPr lang="en-US" sz="1400" dirty="0">
                <a:solidFill>
                  <a:schemeClr val="tx1"/>
                </a:solidFill>
              </a:rPr>
              <a:t>/content/7/1/13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en-US" sz="1400" dirty="0" smtClean="0">
              <a:solidFill>
                <a:schemeClr val="tx1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tx1"/>
                </a:solidFill>
              </a:rPr>
              <a:t>11 &amp; 12. http://images.rapgenius.com/82b71adf0d8d1d8997ee95debc1fb8b5.1000x437x1.</a:t>
            </a:r>
            <a:r>
              <a:rPr lang="en-US" sz="1400" dirty="0" smtClean="0">
                <a:solidFill>
                  <a:schemeClr val="tx1"/>
                </a:solidFill>
              </a:rPr>
              <a:t>png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en-US" sz="1400" dirty="0">
              <a:solidFill>
                <a:schemeClr val="tx1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tx1"/>
                </a:solidFill>
              </a:rPr>
              <a:t>14. http://</a:t>
            </a:r>
            <a:r>
              <a:rPr lang="en-US" sz="1400" dirty="0" err="1">
                <a:solidFill>
                  <a:schemeClr val="tx1"/>
                </a:solidFill>
              </a:rPr>
              <a:t>www.totalhealth.co.uk</a:t>
            </a:r>
            <a:r>
              <a:rPr lang="en-US" sz="1400" dirty="0">
                <a:solidFill>
                  <a:schemeClr val="tx1"/>
                </a:solidFill>
              </a:rPr>
              <a:t>/sites/</a:t>
            </a:r>
            <a:r>
              <a:rPr lang="en-US" sz="1400" dirty="0" err="1">
                <a:solidFill>
                  <a:schemeClr val="tx1"/>
                </a:solidFill>
              </a:rPr>
              <a:t>www.totalhealth.co.uk</a:t>
            </a:r>
            <a:r>
              <a:rPr lang="en-US" sz="1400" dirty="0">
                <a:solidFill>
                  <a:schemeClr val="tx1"/>
                </a:solidFill>
              </a:rPr>
              <a:t>/files/personal%20medicine.jpg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en-US" sz="1400" dirty="0">
              <a:solidFill>
                <a:schemeClr val="tx1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tx1"/>
                </a:solidFill>
              </a:rPr>
              <a:t>15. http://fc09.deviantart.net/fs8/</a:t>
            </a:r>
            <a:r>
              <a:rPr lang="en-US" sz="1400" dirty="0" err="1">
                <a:solidFill>
                  <a:schemeClr val="tx1"/>
                </a:solidFill>
              </a:rPr>
              <a:t>i</a:t>
            </a:r>
            <a:r>
              <a:rPr lang="en-US" sz="1400" dirty="0">
                <a:solidFill>
                  <a:schemeClr val="tx1"/>
                </a:solidFill>
              </a:rPr>
              <a:t>/2005/363/c/9/</a:t>
            </a:r>
            <a:r>
              <a:rPr lang="en-US" sz="1400" dirty="0" err="1">
                <a:solidFill>
                  <a:schemeClr val="tx1"/>
                </a:solidFill>
              </a:rPr>
              <a:t>Naked_Mole_Rat_by_justicetoall.jpg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tx1"/>
                </a:solidFill>
              </a:rPr>
              <a:t>https://s3.amazonaws.com/go-public/image/go-</a:t>
            </a:r>
            <a:r>
              <a:rPr lang="en-US" sz="1400" dirty="0" err="1">
                <a:solidFill>
                  <a:schemeClr val="tx1"/>
                </a:solidFill>
              </a:rPr>
              <a:t>logo.large.png</a:t>
            </a:r>
            <a:endParaRPr lang="en-US" sz="1400" dirty="0">
              <a:solidFill>
                <a:schemeClr val="tx1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en-US" sz="1400" dirty="0" smtClean="0">
              <a:solidFill>
                <a:schemeClr val="tx1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tx1"/>
                </a:solidFill>
              </a:rPr>
              <a:t>16. http://</a:t>
            </a:r>
            <a:r>
              <a:rPr lang="en-US" sz="1400" dirty="0" err="1">
                <a:solidFill>
                  <a:schemeClr val="tx1"/>
                </a:solidFill>
              </a:rPr>
              <a:t>www.animalresearch.info</a:t>
            </a:r>
            <a:r>
              <a:rPr lang="en-US" sz="1400" dirty="0">
                <a:solidFill>
                  <a:schemeClr val="tx1"/>
                </a:solidFill>
              </a:rPr>
              <a:t>/files/2014/1865/5563/mouse_white_black_background_2charwell.jpg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tx1"/>
                </a:solidFill>
              </a:rPr>
              <a:t>http://</a:t>
            </a:r>
            <a:r>
              <a:rPr lang="en-US" sz="1400" dirty="0" err="1">
                <a:solidFill>
                  <a:schemeClr val="tx1"/>
                </a:solidFill>
              </a:rPr>
              <a:t>profile.cich.ca</a:t>
            </a:r>
            <a:r>
              <a:rPr lang="en-US" sz="1400" dirty="0">
                <a:solidFill>
                  <a:schemeClr val="tx1"/>
                </a:solidFill>
              </a:rPr>
              <a:t>/images/uploads/</a:t>
            </a:r>
            <a:r>
              <a:rPr lang="en-US" sz="1400" dirty="0" err="1">
                <a:solidFill>
                  <a:schemeClr val="tx1"/>
                </a:solidFill>
              </a:rPr>
              <a:t>magnifying_glass_and_gene_strand.jpg</a:t>
            </a:r>
            <a:endParaRPr lang="en-US" sz="1400" dirty="0">
              <a:solidFill>
                <a:schemeClr val="tx1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tx1"/>
                </a:solidFill>
              </a:rPr>
              <a:t>http://</a:t>
            </a:r>
            <a:r>
              <a:rPr lang="en-US" sz="1400" dirty="0" err="1">
                <a:solidFill>
                  <a:schemeClr val="tx1"/>
                </a:solidFill>
              </a:rPr>
              <a:t>www.vibconferences.be</a:t>
            </a:r>
            <a:r>
              <a:rPr lang="en-US" sz="1400" dirty="0">
                <a:solidFill>
                  <a:schemeClr val="tx1"/>
                </a:solidFill>
              </a:rPr>
              <a:t>/sites/default/files/styles/</a:t>
            </a:r>
            <a:r>
              <a:rPr lang="en-US" sz="1400" dirty="0" err="1">
                <a:solidFill>
                  <a:schemeClr val="tx1"/>
                </a:solidFill>
              </a:rPr>
              <a:t>conference_intro_image</a:t>
            </a:r>
            <a:r>
              <a:rPr lang="en-US" sz="1400" dirty="0">
                <a:solidFill>
                  <a:schemeClr val="tx1"/>
                </a:solidFill>
              </a:rPr>
              <a:t>/public/event-images/%5Bnid%5D/picture_copy_0.jpg?itok=OR7cyJPF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en-US" sz="1400" dirty="0">
              <a:solidFill>
                <a:schemeClr val="tx1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tx1"/>
                </a:solidFill>
              </a:rPr>
              <a:t>17. https://</a:t>
            </a:r>
            <a:r>
              <a:rPr lang="en-US" sz="1400" dirty="0" err="1">
                <a:solidFill>
                  <a:schemeClr val="tx1"/>
                </a:solidFill>
              </a:rPr>
              <a:t>www.colourbox.com</a:t>
            </a:r>
            <a:r>
              <a:rPr lang="en-US" sz="1400" dirty="0">
                <a:solidFill>
                  <a:schemeClr val="tx1"/>
                </a:solidFill>
              </a:rPr>
              <a:t>/preview/2644615-bottle-with-white-pills-on-black-background.jpg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en-US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1.large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73" y="2560470"/>
            <a:ext cx="4857082" cy="2358384"/>
          </a:xfrm>
          <a:prstGeom prst="rect">
            <a:avLst/>
          </a:prstGeom>
          <a:ln w="57150" cap="flat" cmpd="sng">
            <a:solidFill>
              <a:srgbClr val="E4BC2D"/>
            </a:solidFill>
            <a:miter lim="400000"/>
          </a:ln>
          <a:effectLst/>
        </p:spPr>
      </p:pic>
      <p:pic>
        <p:nvPicPr>
          <p:cNvPr id="45" name="yana_web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8668" y="5111690"/>
            <a:ext cx="2424246" cy="3716692"/>
          </a:xfrm>
          <a:prstGeom prst="rect">
            <a:avLst/>
          </a:prstGeom>
          <a:ln w="57150" cap="flat" cmpd="sng">
            <a:solidFill>
              <a:srgbClr val="99CC66"/>
            </a:solidFill>
            <a:miter lim="400000"/>
          </a:ln>
          <a:effectLst/>
        </p:spPr>
      </p:pic>
      <p:pic>
        <p:nvPicPr>
          <p:cNvPr id="46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36263" y="5111690"/>
            <a:ext cx="2259487" cy="3716692"/>
          </a:xfrm>
          <a:prstGeom prst="rect">
            <a:avLst/>
          </a:prstGeom>
          <a:ln w="57150" cap="flat" cmpd="sng">
            <a:solidFill>
              <a:srgbClr val="53C3B0"/>
            </a:solidFill>
            <a:miter lim="400000"/>
          </a:ln>
          <a:effectLst/>
        </p:spPr>
      </p:pic>
      <p:sp>
        <p:nvSpPr>
          <p:cNvPr id="50" name="Shape 50"/>
          <p:cNvSpPr/>
          <p:nvPr/>
        </p:nvSpPr>
        <p:spPr>
          <a:xfrm>
            <a:off x="1511300" y="9194800"/>
            <a:ext cx="127001" cy="406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1000">
              <a:solidFill>
                <a:srgbClr val="FFFFFF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263858" y="373694"/>
            <a:ext cx="12470633" cy="8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4600" dirty="0" smtClean="0">
                <a:solidFill>
                  <a:srgbClr val="FFFFFF"/>
                </a:solidFill>
              </a:rPr>
              <a:t>What is Nijmegen breakage syndrome (NBS)?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83127" y="3841781"/>
            <a:ext cx="5566937" cy="3744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457200">
              <a:lnSpc>
                <a:spcPct val="150000"/>
              </a:lnSpc>
              <a:buSzPct val="75000"/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tx1"/>
                </a:solidFill>
                <a:latin typeface="Helvetica"/>
                <a:ea typeface="Helvetica"/>
                <a:cs typeface="Helvetica"/>
                <a:sym typeface="Helvetica"/>
              </a:rPr>
              <a:t>Abnormal physical </a:t>
            </a:r>
            <a:r>
              <a:rPr lang="en-US" sz="3200" dirty="0" smtClean="0">
                <a:solidFill>
                  <a:schemeClr val="tx1"/>
                </a:solidFill>
                <a:latin typeface="Helvetica"/>
                <a:ea typeface="Helvetica"/>
                <a:cs typeface="Helvetica"/>
                <a:sym typeface="Helvetica"/>
              </a:rPr>
              <a:t>features</a:t>
            </a:r>
            <a:endParaRPr lang="en-US" sz="3200" dirty="0">
              <a:solidFill>
                <a:schemeClr val="tx1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 defTabSz="457200">
              <a:lnSpc>
                <a:spcPct val="150000"/>
              </a:lnSpc>
              <a:buSzPct val="75000"/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chemeClr val="tx1"/>
                </a:solidFill>
                <a:latin typeface="Helvetica"/>
                <a:ea typeface="Helvetica"/>
                <a:cs typeface="Helvetica"/>
                <a:sym typeface="Helvetica"/>
              </a:rPr>
              <a:t>Intellectual disability</a:t>
            </a:r>
          </a:p>
          <a:p>
            <a:pPr lvl="0" algn="l" defTabSz="457200">
              <a:lnSpc>
                <a:spcPct val="150000"/>
              </a:lnSpc>
              <a:buSzPct val="75000"/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chemeClr val="tx1"/>
                </a:solidFill>
                <a:latin typeface="Helvetica"/>
                <a:ea typeface="Helvetica"/>
                <a:cs typeface="Helvetica"/>
                <a:sym typeface="Helvetica"/>
              </a:rPr>
              <a:t>Immunodeficiency</a:t>
            </a:r>
            <a:endParaRPr lang="en-US" sz="3200" dirty="0">
              <a:solidFill>
                <a:schemeClr val="tx1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lnSpc>
                <a:spcPct val="150000"/>
              </a:lnSpc>
              <a:buSzPct val="75000"/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tx1"/>
                </a:solidFill>
                <a:latin typeface="Helvetica"/>
                <a:ea typeface="Helvetica"/>
                <a:cs typeface="Helvetica"/>
                <a:sym typeface="Helvetica"/>
              </a:rPr>
              <a:t>Premature ovarian failure</a:t>
            </a:r>
          </a:p>
          <a:p>
            <a:pPr algn="l" defTabSz="457200">
              <a:lnSpc>
                <a:spcPct val="150000"/>
              </a:lnSpc>
              <a:buSzPct val="75000"/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tx1"/>
                </a:solidFill>
                <a:latin typeface="Helvetica"/>
                <a:ea typeface="Helvetica"/>
                <a:cs typeface="Helvetica"/>
                <a:sym typeface="Helvetica"/>
              </a:rPr>
              <a:t>Cancer predisposition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63753" y="-2117"/>
            <a:ext cx="13362422" cy="9848852"/>
            <a:chOff x="463753" y="-2117"/>
            <a:chExt cx="13362422" cy="9848852"/>
          </a:xfrm>
        </p:grpSpPr>
        <p:pic>
          <p:nvPicPr>
            <p:cNvPr id="4" name="Picture 3" descr="1119233_negate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2987" y="-2117"/>
              <a:ext cx="9143188" cy="9753600"/>
            </a:xfrm>
            <a:prstGeom prst="rect">
              <a:avLst/>
            </a:prstGeom>
          </p:spPr>
        </p:pic>
        <p:grpSp>
          <p:nvGrpSpPr>
            <p:cNvPr id="5" name="Group 42"/>
            <p:cNvGrpSpPr/>
            <p:nvPr/>
          </p:nvGrpSpPr>
          <p:grpSpPr>
            <a:xfrm>
              <a:off x="463753" y="2713672"/>
              <a:ext cx="7862141" cy="7133063"/>
              <a:chOff x="427177" y="3231131"/>
              <a:chExt cx="7862140" cy="7133062"/>
            </a:xfrm>
          </p:grpSpPr>
          <p:sp>
            <p:nvSpPr>
              <p:cNvPr id="8" name="Shape 37"/>
              <p:cNvSpPr/>
              <p:nvPr/>
            </p:nvSpPr>
            <p:spPr>
              <a:xfrm>
                <a:off x="427177" y="3231131"/>
                <a:ext cx="7862140" cy="30162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lvl="0" algn="l" defTabSz="457200">
                  <a:lnSpc>
                    <a:spcPct val="150000"/>
                  </a:lnSpc>
                  <a:buSzPct val="75000"/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dirty="0" smtClean="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rPr>
                  <a:t>C</a:t>
                </a:r>
                <a:r>
                  <a:rPr sz="3200" dirty="0" smtClean="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rPr>
                  <a:t>hromosomes</a:t>
                </a:r>
                <a:endParaRPr sz="3200" dirty="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  <a:p>
                <a:pPr lvl="0" algn="l" defTabSz="457200">
                  <a:lnSpc>
                    <a:spcPct val="150000"/>
                  </a:lnSpc>
                  <a:buSzPct val="75000"/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dirty="0" smtClean="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rPr>
                  <a:t>T</a:t>
                </a:r>
                <a:r>
                  <a:rPr sz="3200" dirty="0" smtClean="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rPr>
                  <a:t>elomeres</a:t>
                </a:r>
              </a:p>
              <a:p>
                <a:pPr lvl="0" algn="l" defTabSz="457200">
                  <a:lnSpc>
                    <a:spcPct val="150000"/>
                  </a:lnSpc>
                  <a:buSzPct val="75000"/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dirty="0" smtClean="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rPr>
                  <a:t>C</a:t>
                </a:r>
                <a:r>
                  <a:rPr sz="3200" dirty="0" smtClean="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rPr>
                  <a:t>ell cycle checkpoint</a:t>
                </a:r>
                <a:r>
                  <a:rPr lang="en-US" sz="3200" dirty="0" smtClean="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rPr>
                  <a:t>s</a:t>
                </a:r>
              </a:p>
              <a:p>
                <a:pPr lvl="0" algn="l" defTabSz="457200">
                  <a:lnSpc>
                    <a:spcPct val="150000"/>
                  </a:lnSpc>
                  <a:buSzPct val="75000"/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dirty="0" smtClean="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rPr>
                  <a:t>Sensitivity to DNA-damaging agents </a:t>
                </a:r>
                <a:endParaRPr lang="en-US" sz="3200" dirty="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7" name="Shape 41"/>
              <p:cNvSpPr/>
              <p:nvPr/>
            </p:nvSpPr>
            <p:spPr>
              <a:xfrm>
                <a:off x="2436367" y="9957792"/>
                <a:ext cx="184913" cy="406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000"/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000">
                    <a:solidFill>
                      <a:srgbClr val="FFFFFF"/>
                    </a:solidFill>
                  </a:rPr>
                  <a:t> </a:t>
                </a:r>
              </a:p>
            </p:txBody>
          </p:sp>
        </p:grpSp>
      </p:grpSp>
      <p:sp>
        <p:nvSpPr>
          <p:cNvPr id="2" name="Shape 43"/>
          <p:cNvSpPr/>
          <p:nvPr/>
        </p:nvSpPr>
        <p:spPr>
          <a:xfrm>
            <a:off x="248166" y="265973"/>
            <a:ext cx="886964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dirty="0">
                <a:solidFill>
                  <a:srgbClr val="FFFFFF"/>
                </a:solidFill>
              </a:rPr>
              <a:t>What is </a:t>
            </a:r>
            <a:r>
              <a:rPr lang="en-US" sz="6000" dirty="0" smtClean="0">
                <a:solidFill>
                  <a:srgbClr val="FFFFFF"/>
                </a:solidFill>
              </a:rPr>
              <a:t>affected by </a:t>
            </a:r>
            <a:r>
              <a:rPr sz="6000" dirty="0" smtClean="0">
                <a:solidFill>
                  <a:srgbClr val="FFFFFF"/>
                </a:solidFill>
              </a:rPr>
              <a:t>NBS</a:t>
            </a:r>
            <a:r>
              <a:rPr sz="6000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10255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286401" y="173300"/>
            <a:ext cx="7800387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000" dirty="0" smtClean="0">
                <a:solidFill>
                  <a:srgbClr val="FFFFFF"/>
                </a:solidFill>
              </a:rPr>
              <a:t>How is NBS inherited?</a:t>
            </a:r>
            <a:endParaRPr sz="6000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47651" y="1764175"/>
            <a:ext cx="11852748" cy="7651963"/>
            <a:chOff x="576026" y="1219701"/>
            <a:chExt cx="11852748" cy="7651963"/>
          </a:xfrm>
        </p:grpSpPr>
        <p:grpSp>
          <p:nvGrpSpPr>
            <p:cNvPr id="2" name="Group 1"/>
            <p:cNvGrpSpPr/>
            <p:nvPr/>
          </p:nvGrpSpPr>
          <p:grpSpPr>
            <a:xfrm>
              <a:off x="576026" y="1219701"/>
              <a:ext cx="11852748" cy="7651963"/>
              <a:chOff x="576026" y="1219701"/>
              <a:chExt cx="11852748" cy="7651963"/>
            </a:xfrm>
          </p:grpSpPr>
          <p:grpSp>
            <p:nvGrpSpPr>
              <p:cNvPr id="58" name="Group 58"/>
              <p:cNvGrpSpPr/>
              <p:nvPr/>
            </p:nvGrpSpPr>
            <p:grpSpPr>
              <a:xfrm>
                <a:off x="576026" y="1219701"/>
                <a:ext cx="11852748" cy="5790199"/>
                <a:chOff x="0" y="0"/>
                <a:chExt cx="11852747" cy="5790197"/>
              </a:xfrm>
            </p:grpSpPr>
            <p:pic>
              <p:nvPicPr>
                <p:cNvPr id="54" name="pasted-image.pdf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3105852" y="0"/>
                  <a:ext cx="8746895" cy="579019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55" name="Shape 55"/>
                <p:cNvSpPr/>
                <p:nvPr/>
              </p:nvSpPr>
              <p:spPr>
                <a:xfrm>
                  <a:off x="0" y="3757083"/>
                  <a:ext cx="2631133" cy="6477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>
                      <a:solidFill>
                        <a:srgbClr val="267DAE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3600">
                      <a:solidFill>
                        <a:srgbClr val="267DAE"/>
                      </a:solidFill>
                    </a:rPr>
                    <a:t>1 in 100,000</a:t>
                  </a:r>
                </a:p>
              </p:txBody>
            </p:sp>
            <p:sp>
              <p:nvSpPr>
                <p:cNvPr id="56" name="Shape 56"/>
                <p:cNvSpPr/>
                <p:nvPr/>
              </p:nvSpPr>
              <p:spPr>
                <a:xfrm flipV="1">
                  <a:off x="2333815" y="4081158"/>
                  <a:ext cx="1597952" cy="880932"/>
                </a:xfrm>
                <a:prstGeom prst="line">
                  <a:avLst/>
                </a:prstGeom>
                <a:noFill/>
                <a:ln w="38100" cap="rnd">
                  <a:solidFill>
                    <a:srgbClr val="FFFFFF"/>
                  </a:solidFill>
                  <a:custDash>
                    <a:ds d="100000" sp="200000"/>
                  </a:custDash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600"/>
                  </a:pPr>
                  <a:endParaRPr/>
                </a:p>
              </p:txBody>
            </p:sp>
            <p:sp>
              <p:nvSpPr>
                <p:cNvPr id="57" name="Shape 57"/>
                <p:cNvSpPr/>
                <p:nvPr/>
              </p:nvSpPr>
              <p:spPr>
                <a:xfrm flipH="1" flipV="1">
                  <a:off x="2333815" y="3113156"/>
                  <a:ext cx="1610652" cy="953910"/>
                </a:xfrm>
                <a:prstGeom prst="line">
                  <a:avLst/>
                </a:prstGeom>
                <a:noFill/>
                <a:ln w="38100" cap="rnd">
                  <a:solidFill>
                    <a:srgbClr val="FFFFFF"/>
                  </a:solidFill>
                  <a:custDash>
                    <a:ds d="100000" sp="200000"/>
                  </a:custDash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600"/>
                  </a:pPr>
                  <a:endParaRPr/>
                </a:p>
              </p:txBody>
            </p:sp>
          </p:grpSp>
          <p:sp>
            <p:nvSpPr>
              <p:cNvPr id="59" name="Shape 59"/>
              <p:cNvSpPr/>
              <p:nvPr/>
            </p:nvSpPr>
            <p:spPr>
              <a:xfrm>
                <a:off x="7207991" y="8215074"/>
                <a:ext cx="1745470" cy="65659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defRPr>
                    <a:solidFill>
                      <a:srgbClr val="6D6E72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600" dirty="0">
                    <a:solidFill>
                      <a:srgbClr val="FFFFFF"/>
                    </a:solidFill>
                  </a:rPr>
                  <a:t>1 in 177</a:t>
                </a:r>
              </a:p>
            </p:txBody>
          </p:sp>
          <p:sp>
            <p:nvSpPr>
              <p:cNvPr id="60" name="Shape 60"/>
              <p:cNvSpPr/>
              <p:nvPr/>
            </p:nvSpPr>
            <p:spPr>
              <a:xfrm flipV="1">
                <a:off x="6914250" y="7001933"/>
                <a:ext cx="1182424" cy="1182424"/>
              </a:xfrm>
              <a:prstGeom prst="line">
                <a:avLst/>
              </a:prstGeom>
              <a:ln w="38100" cap="rnd">
                <a:solidFill>
                  <a:srgbClr val="FFFFFF"/>
                </a:solidFill>
                <a:custDash>
                  <a:ds d="100000" sp="200000"/>
                </a:custDash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flipH="1" flipV="1">
                <a:off x="7993750" y="7001933"/>
                <a:ext cx="1182424" cy="1182424"/>
              </a:xfrm>
              <a:prstGeom prst="line">
                <a:avLst/>
              </a:prstGeom>
              <a:ln w="38100" cap="rnd">
                <a:solidFill>
                  <a:srgbClr val="FFFFFF"/>
                </a:solidFill>
                <a:custDash>
                  <a:ds d="100000" sp="200000"/>
                </a:custDash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2600"/>
                </a:pPr>
                <a:endParaRPr/>
              </a:p>
            </p:txBody>
          </p:sp>
          <p:pic>
            <p:nvPicPr>
              <p:cNvPr id="17" name="pasted-image.pdf"/>
              <p:cNvPicPr/>
              <p:nvPr/>
            </p:nvPicPr>
            <p:blipFill rotWithShape="1">
              <a:blip r:embed="rId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3036"/>
              <a:stretch/>
            </p:blipFill>
            <p:spPr>
              <a:xfrm>
                <a:off x="6237448" y="1718202"/>
                <a:ext cx="3735000" cy="544409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1" name="pasted-image.pdf"/>
            <p:cNvPicPr/>
            <p:nvPr/>
          </p:nvPicPr>
          <p:blipFill rotWithShape="1">
            <a:blip r:embed="rId5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66349" y="1286934"/>
              <a:ext cx="5583822" cy="35501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9"/>
          <p:cNvGrpSpPr/>
          <p:nvPr/>
        </p:nvGrpSpPr>
        <p:grpSpPr>
          <a:xfrm>
            <a:off x="1387827" y="5058444"/>
            <a:ext cx="10254546" cy="4199285"/>
            <a:chOff x="0" y="-80822"/>
            <a:chExt cx="10254545" cy="4199284"/>
          </a:xfrm>
        </p:grpSpPr>
        <p:pic>
          <p:nvPicPr>
            <p:cNvPr id="65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07425"/>
              <a:ext cx="10254546" cy="40110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291645" y="105014"/>
              <a:ext cx="203928" cy="4588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" name="Picture 66"/>
            <p:cNvPicPr/>
            <p:nvPr/>
          </p:nvPicPr>
          <p:blipFill>
            <a:blip r:embed="rId5">
              <a:alphaModFix amt="71000"/>
              <a:extLst/>
            </a:blip>
            <a:stretch>
              <a:fillRect/>
            </a:stretch>
          </p:blipFill>
          <p:spPr>
            <a:xfrm>
              <a:off x="5082632" y="-80823"/>
              <a:ext cx="647354" cy="1327201"/>
            </a:xfrm>
            <a:prstGeom prst="rect">
              <a:avLst/>
            </a:prstGeom>
            <a:effectLst/>
          </p:spPr>
        </p:pic>
      </p:grpSp>
      <p:sp>
        <p:nvSpPr>
          <p:cNvPr id="63" name="Shape 63"/>
          <p:cNvSpPr/>
          <p:nvPr/>
        </p:nvSpPr>
        <p:spPr>
          <a:xfrm>
            <a:off x="176134" y="191188"/>
            <a:ext cx="101519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000" dirty="0" smtClean="0">
                <a:solidFill>
                  <a:srgbClr val="FF0080"/>
                </a:solidFill>
              </a:rPr>
              <a:t>Nibrin </a:t>
            </a:r>
            <a:r>
              <a:rPr lang="en-US" sz="6000" dirty="0" smtClean="0">
                <a:solidFill>
                  <a:srgbClr val="FFFFFF"/>
                </a:solidFill>
              </a:rPr>
              <a:t>is associated with NBS</a:t>
            </a:r>
            <a:endParaRPr sz="6000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85672" y="3361698"/>
            <a:ext cx="11433457" cy="6098281"/>
            <a:chOff x="785672" y="3361698"/>
            <a:chExt cx="11433457" cy="6098281"/>
          </a:xfrm>
        </p:grpSpPr>
        <p:grpSp>
          <p:nvGrpSpPr>
            <p:cNvPr id="2" name="Group 1"/>
            <p:cNvGrpSpPr/>
            <p:nvPr/>
          </p:nvGrpSpPr>
          <p:grpSpPr>
            <a:xfrm>
              <a:off x="785672" y="3361698"/>
              <a:ext cx="11433457" cy="6098281"/>
              <a:chOff x="785672" y="3361698"/>
              <a:chExt cx="11433457" cy="6098281"/>
            </a:xfrm>
          </p:grpSpPr>
          <p:grpSp>
            <p:nvGrpSpPr>
              <p:cNvPr id="73" name="Group 73"/>
              <p:cNvGrpSpPr/>
              <p:nvPr/>
            </p:nvGrpSpPr>
            <p:grpSpPr>
              <a:xfrm>
                <a:off x="785672" y="3361698"/>
                <a:ext cx="11433457" cy="6098281"/>
                <a:chOff x="0" y="338371"/>
                <a:chExt cx="11433455" cy="6098280"/>
              </a:xfrm>
            </p:grpSpPr>
            <p:pic>
              <p:nvPicPr>
                <p:cNvPr id="70" name="pasted-image.pdf"/>
                <p:cNvPicPr/>
                <p:nvPr/>
              </p:nvPicPr>
              <p:blipFill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4680950"/>
                  <a:ext cx="11433455" cy="175570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71" name="Shape 71"/>
                <p:cNvSpPr/>
                <p:nvPr/>
              </p:nvSpPr>
              <p:spPr>
                <a:xfrm flipV="1">
                  <a:off x="155648" y="338372"/>
                  <a:ext cx="5202753" cy="4021591"/>
                </a:xfrm>
                <a:prstGeom prst="line">
                  <a:avLst/>
                </a:prstGeom>
                <a:noFill/>
                <a:ln w="38100" cap="rnd">
                  <a:solidFill>
                    <a:srgbClr val="FF2F92"/>
                  </a:solidFill>
                  <a:custDash>
                    <a:ds d="100000" sp="200000"/>
                  </a:custDash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600"/>
                  </a:pPr>
                  <a:endParaRPr>
                    <a:latin typeface="Helvetica"/>
                    <a:cs typeface="Helvetica"/>
                  </a:endParaRPr>
                </a:p>
              </p:txBody>
            </p:sp>
            <p:sp>
              <p:nvSpPr>
                <p:cNvPr id="72" name="Shape 72"/>
                <p:cNvSpPr/>
                <p:nvPr/>
              </p:nvSpPr>
              <p:spPr>
                <a:xfrm flipH="1" flipV="1">
                  <a:off x="5684786" y="338371"/>
                  <a:ext cx="5482820" cy="4008891"/>
                </a:xfrm>
                <a:prstGeom prst="line">
                  <a:avLst/>
                </a:prstGeom>
                <a:noFill/>
                <a:ln w="38100" cap="rnd">
                  <a:solidFill>
                    <a:srgbClr val="FF2F92"/>
                  </a:solidFill>
                  <a:custDash>
                    <a:ds d="100000" sp="200000"/>
                  </a:custDash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600"/>
                  </a:pPr>
                  <a:endParaRPr>
                    <a:latin typeface="Helvetica"/>
                    <a:cs typeface="Helvetica"/>
                  </a:endParaRP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9952070" y="8651249"/>
                <a:ext cx="918075" cy="685800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"/>
                  <a:ea typeface="+mn-ea"/>
                  <a:cs typeface="Helvetica"/>
                  <a:sym typeface="Helvetica Light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434523" y="8717233"/>
              <a:ext cx="1105291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Helvetica"/>
                  <a:ea typeface="+mn-ea"/>
                  <a:cs typeface="Helvetica"/>
                  <a:sym typeface="Helvetica Light"/>
                </a:rPr>
                <a:t>FHA</a:t>
              </a: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+mn-ea"/>
                <a:cs typeface="Helvetica"/>
                <a:sym typeface="Helvetica Ligh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51678" y="8707300"/>
              <a:ext cx="1458045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Helvetica"/>
                  <a:ea typeface="+mn-ea"/>
                  <a:cs typeface="Helvetica"/>
                  <a:sym typeface="Helvetica Light"/>
                </a:rPr>
                <a:t>BRCT</a:t>
              </a: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+mn-ea"/>
                <a:cs typeface="Helvetica"/>
                <a:sym typeface="Helvetica Ligh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62123" y="8693716"/>
              <a:ext cx="1458045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Helvetica"/>
                  <a:ea typeface="+mn-ea"/>
                  <a:cs typeface="Helvetica"/>
                  <a:sym typeface="Helvetica Light"/>
                </a:rPr>
                <a:t>BRCT</a:t>
              </a: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+mn-ea"/>
                <a:cs typeface="Helvetica"/>
                <a:sym typeface="Helvetica Ligh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0027682">
              <a:off x="9397856" y="8803773"/>
              <a:ext cx="2028479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Helvetica"/>
                  <a:ea typeface="+mn-ea"/>
                  <a:cs typeface="Helvetica"/>
                  <a:sym typeface="Helvetica Light"/>
                </a:rPr>
                <a:t>Nbs1_C</a:t>
              </a:r>
              <a:endPara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+mn-ea"/>
                <a:cs typeface="Helvetica"/>
                <a:sym typeface="Helvetica Light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49983" y="1101029"/>
            <a:ext cx="176376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80"/>
                </a:solidFill>
              </a:rPr>
              <a:t>(NBN)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8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800" fill="hold"/>
                                        <p:tgtEl>
                                          <p:spTgt spid="6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1 -0.02117 L -0.0044 -0.49064 " pathEditMode="relative" rAng="0" ptsTypes="AA">
                                      <p:cBhvr>
                                        <p:cTn id="11" dur="8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" y="-23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134858" y="277128"/>
            <a:ext cx="11968057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 dirty="0">
                <a:solidFill>
                  <a:srgbClr val="FFFFFF"/>
                </a:solidFill>
              </a:rPr>
              <a:t>What </a:t>
            </a:r>
            <a:r>
              <a:rPr lang="en-US" sz="5800" dirty="0" smtClean="0">
                <a:solidFill>
                  <a:srgbClr val="FFFFFF"/>
                </a:solidFill>
              </a:rPr>
              <a:t>mutations are found in </a:t>
            </a:r>
            <a:r>
              <a:rPr lang="en-US" sz="5800" dirty="0" smtClean="0">
                <a:solidFill>
                  <a:srgbClr val="FF0080"/>
                </a:solidFill>
              </a:rPr>
              <a:t>Nibrin</a:t>
            </a:r>
            <a:r>
              <a:rPr sz="5800" dirty="0" smtClean="0">
                <a:solidFill>
                  <a:srgbClr val="FFFFFF"/>
                </a:solidFill>
              </a:rPr>
              <a:t>?</a:t>
            </a:r>
            <a:endParaRPr sz="5800" dirty="0">
              <a:solidFill>
                <a:srgbClr val="FFFFFF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24588" y="2651437"/>
            <a:ext cx="12435721" cy="2060300"/>
            <a:chOff x="224588" y="1968802"/>
            <a:chExt cx="12435721" cy="2060300"/>
          </a:xfrm>
        </p:grpSpPr>
        <p:grpSp>
          <p:nvGrpSpPr>
            <p:cNvPr id="13" name="Group 12"/>
            <p:cNvGrpSpPr/>
            <p:nvPr/>
          </p:nvGrpSpPr>
          <p:grpSpPr>
            <a:xfrm>
              <a:off x="224588" y="3205653"/>
              <a:ext cx="12435721" cy="823449"/>
              <a:chOff x="173788" y="4419600"/>
              <a:chExt cx="12435721" cy="823449"/>
            </a:xfrm>
          </p:grpSpPr>
          <p:sp>
            <p:nvSpPr>
              <p:cNvPr id="107" name="Shape 107"/>
              <p:cNvSpPr/>
              <p:nvPr/>
            </p:nvSpPr>
            <p:spPr>
              <a:xfrm>
                <a:off x="11690791" y="4481049"/>
                <a:ext cx="918718" cy="5588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defRPr sz="3000" i="1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sz="1800" i="0">
                    <a:solidFill>
                      <a:srgbClr val="000000"/>
                    </a:solidFill>
                  </a:defRPr>
                </a:pPr>
                <a:r>
                  <a:rPr sz="3000" i="1" dirty="0">
                    <a:solidFill>
                      <a:srgbClr val="FFFFFF"/>
                    </a:solidFill>
                  </a:rPr>
                  <a:t>NBN</a:t>
                </a: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73788" y="4419600"/>
                <a:ext cx="11433456" cy="823449"/>
                <a:chOff x="173788" y="4419600"/>
                <a:chExt cx="11433456" cy="823449"/>
              </a:xfrm>
            </p:grpSpPr>
            <p:pic>
              <p:nvPicPr>
                <p:cNvPr id="99" name="pasted-image.pdf"/>
                <p:cNvPicPr/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76177"/>
                <a:stretch/>
              </p:blipFill>
              <p:spPr>
                <a:xfrm>
                  <a:off x="173788" y="4419600"/>
                  <a:ext cx="11433456" cy="82344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cxnSp>
              <p:nvCxnSpPr>
                <p:cNvPr id="8" name="Straight Connector 7"/>
                <p:cNvCxnSpPr/>
                <p:nvPr/>
              </p:nvCxnSpPr>
              <p:spPr>
                <a:xfrm>
                  <a:off x="3120374" y="4438276"/>
                  <a:ext cx="2631025" cy="0"/>
                </a:xfrm>
                <a:prstGeom prst="line">
                  <a:avLst/>
                </a:prstGeom>
                <a:noFill/>
                <a:ln w="25400" cap="flat">
                  <a:solidFill>
                    <a:schemeClr val="bg1"/>
                  </a:solidFill>
                  <a:prstDash val="solid"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sp>
          <p:nvSpPr>
            <p:cNvPr id="21" name="TextBox 20"/>
            <p:cNvSpPr txBox="1"/>
            <p:nvPr/>
          </p:nvSpPr>
          <p:spPr>
            <a:xfrm>
              <a:off x="2617828" y="1968802"/>
              <a:ext cx="180328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 smtClean="0">
                  <a:ln>
                    <a:noFill/>
                  </a:ln>
                  <a:solidFill>
                    <a:srgbClr val="00A6AC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657del5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A6AC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3191330" y="2427895"/>
              <a:ext cx="2316275" cy="701278"/>
              <a:chOff x="3191330" y="2278487"/>
              <a:chExt cx="2316275" cy="701278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3191330" y="2502029"/>
                <a:ext cx="2316275" cy="477735"/>
                <a:chOff x="3155499" y="1811583"/>
                <a:chExt cx="2447000" cy="477735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3171174" y="2054372"/>
                  <a:ext cx="2431325" cy="0"/>
                </a:xfrm>
                <a:prstGeom prst="line">
                  <a:avLst/>
                </a:prstGeom>
                <a:noFill/>
                <a:ln w="254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3155499" y="1811583"/>
                  <a:ext cx="0" cy="469893"/>
                </a:xfrm>
                <a:prstGeom prst="line">
                  <a:avLst/>
                </a:prstGeom>
                <a:noFill/>
                <a:ln w="254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V="1">
                  <a:off x="5602499" y="1819425"/>
                  <a:ext cx="0" cy="469893"/>
                </a:xfrm>
                <a:prstGeom prst="line">
                  <a:avLst/>
                </a:prstGeom>
                <a:noFill/>
                <a:ln w="254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3447842" y="2278487"/>
                <a:ext cx="0" cy="701278"/>
              </a:xfrm>
              <a:prstGeom prst="line">
                <a:avLst/>
              </a:prstGeom>
              <a:noFill/>
              <a:ln w="38100" cap="flat" cmpd="sng">
                <a:solidFill>
                  <a:srgbClr val="00A6AC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42" name="Group 41"/>
          <p:cNvGrpSpPr/>
          <p:nvPr/>
        </p:nvGrpSpPr>
        <p:grpSpPr>
          <a:xfrm>
            <a:off x="10779" y="6931629"/>
            <a:ext cx="5286186" cy="885826"/>
            <a:chOff x="10779" y="6931629"/>
            <a:chExt cx="5286186" cy="885826"/>
          </a:xfrm>
        </p:grpSpPr>
        <p:grpSp>
          <p:nvGrpSpPr>
            <p:cNvPr id="4" name="Group 3"/>
            <p:cNvGrpSpPr/>
            <p:nvPr/>
          </p:nvGrpSpPr>
          <p:grpSpPr>
            <a:xfrm>
              <a:off x="10779" y="6931629"/>
              <a:ext cx="5286186" cy="885826"/>
              <a:chOff x="224588" y="7050484"/>
              <a:chExt cx="5286186" cy="885826"/>
            </a:xfrm>
          </p:grpSpPr>
          <p:pic>
            <p:nvPicPr>
              <p:cNvPr id="101" name="pasted-image.pdf"/>
              <p:cNvPicPr/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24588" y="7050484"/>
                <a:ext cx="3204649" cy="88582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04" name="Shape 104"/>
              <p:cNvSpPr/>
              <p:nvPr/>
            </p:nvSpPr>
            <p:spPr>
              <a:xfrm>
                <a:off x="3702064" y="7160749"/>
                <a:ext cx="1808710" cy="5588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defRPr sz="30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000" dirty="0">
                    <a:solidFill>
                      <a:schemeClr val="accent2"/>
                    </a:solidFill>
                  </a:rPr>
                  <a:t>p26-nibrin</a:t>
                </a: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653507" y="7041894"/>
              <a:ext cx="1105291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Helvetica"/>
                  <a:ea typeface="+mn-ea"/>
                  <a:cs typeface="Helvetica"/>
                  <a:sym typeface="Helvetica Light"/>
                </a:rPr>
                <a:t>FHA</a:t>
              </a: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+mn-ea"/>
                <a:cs typeface="Helvetica"/>
                <a:sym typeface="Helvetica Ligh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585305" y="7041894"/>
              <a:ext cx="1458045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Helvetica"/>
                  <a:ea typeface="+mn-ea"/>
                  <a:cs typeface="Helvetica"/>
                  <a:sym typeface="Helvetica Light"/>
                </a:rPr>
                <a:t>BRCT</a:t>
              </a: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+mn-ea"/>
                <a:cs typeface="Helvetica"/>
                <a:sym typeface="Helvetica Ligh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12778" y="8284583"/>
            <a:ext cx="9529208" cy="885826"/>
            <a:chOff x="1112778" y="8284583"/>
            <a:chExt cx="9529208" cy="885826"/>
          </a:xfrm>
        </p:grpSpPr>
        <p:grpSp>
          <p:nvGrpSpPr>
            <p:cNvPr id="39" name="Group 38"/>
            <p:cNvGrpSpPr/>
            <p:nvPr/>
          </p:nvGrpSpPr>
          <p:grpSpPr>
            <a:xfrm>
              <a:off x="1112778" y="8284583"/>
              <a:ext cx="9229442" cy="885826"/>
              <a:chOff x="1187478" y="8284583"/>
              <a:chExt cx="9229442" cy="88582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187478" y="8284583"/>
                <a:ext cx="9229442" cy="885826"/>
                <a:chOff x="1311664" y="8397015"/>
                <a:chExt cx="9229442" cy="885826"/>
              </a:xfrm>
            </p:grpSpPr>
            <p:pic>
              <p:nvPicPr>
                <p:cNvPr id="102" name="pasted-image.pdf"/>
                <p:cNvPicPr/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3315516" y="8397015"/>
                  <a:ext cx="7225590" cy="88582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105" name="Shape 105"/>
                <p:cNvSpPr/>
                <p:nvPr/>
              </p:nvSpPr>
              <p:spPr>
                <a:xfrm>
                  <a:off x="1311664" y="8558113"/>
                  <a:ext cx="1808710" cy="558801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anchor="ctr">
                  <a:spAutoFit/>
                </a:bodyPr>
                <a:lstStyle>
                  <a:lvl1pPr>
                    <a:defRPr sz="30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3000" dirty="0">
                      <a:solidFill>
                        <a:srgbClr val="00A6AC"/>
                      </a:solidFill>
                    </a:rPr>
                    <a:t>p70-nibrin</a:t>
                  </a:r>
                </a:p>
              </p:txBody>
            </p:sp>
          </p:grpSp>
          <p:sp>
            <p:nvSpPr>
              <p:cNvPr id="50" name="Rectangle 49"/>
              <p:cNvSpPr/>
              <p:nvPr/>
            </p:nvSpPr>
            <p:spPr>
              <a:xfrm>
                <a:off x="9242421" y="8361533"/>
                <a:ext cx="918075" cy="685800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"/>
                  <a:ea typeface="+mn-ea"/>
                  <a:cs typeface="Helvetica"/>
                  <a:sym typeface="Helvetica Light"/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3211459" y="8409447"/>
              <a:ext cx="1458045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Helvetica"/>
                  <a:ea typeface="+mn-ea"/>
                  <a:cs typeface="Helvetica"/>
                  <a:sym typeface="Helvetica Light"/>
                </a:rPr>
                <a:t>BRCT</a:t>
              </a: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+mn-ea"/>
                <a:cs typeface="Helvetica"/>
                <a:sym typeface="Helvetica Ligh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20027682">
              <a:off x="8613507" y="8486279"/>
              <a:ext cx="2028479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Helvetica"/>
                  <a:ea typeface="+mn-ea"/>
                  <a:cs typeface="Helvetica"/>
                  <a:sym typeface="Helvetica Light"/>
                </a:rPr>
                <a:t>Nbs1_C</a:t>
              </a:r>
              <a:endPara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+mn-ea"/>
                <a:cs typeface="Helvetica"/>
                <a:sym typeface="Helvetica Light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675" y="5158248"/>
            <a:ext cx="12374360" cy="1085633"/>
            <a:chOff x="18675" y="5158248"/>
            <a:chExt cx="12374360" cy="1085633"/>
          </a:xfrm>
        </p:grpSpPr>
        <p:grpSp>
          <p:nvGrpSpPr>
            <p:cNvPr id="40" name="Group 39"/>
            <p:cNvGrpSpPr/>
            <p:nvPr/>
          </p:nvGrpSpPr>
          <p:grpSpPr>
            <a:xfrm>
              <a:off x="18675" y="5158248"/>
              <a:ext cx="12374360" cy="1085633"/>
              <a:chOff x="18675" y="4958441"/>
              <a:chExt cx="12374360" cy="108563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8675" y="4958441"/>
                <a:ext cx="12374360" cy="1085633"/>
                <a:chOff x="173788" y="5504146"/>
                <a:chExt cx="12374360" cy="1085633"/>
              </a:xfrm>
            </p:grpSpPr>
            <p:pic>
              <p:nvPicPr>
                <p:cNvPr id="100" name="pasted-image.pdf"/>
                <p:cNvPicPr/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73788" y="5703953"/>
                  <a:ext cx="11433456" cy="88582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grpSp>
              <p:nvGrpSpPr>
                <p:cNvPr id="3" name="Group 2"/>
                <p:cNvGrpSpPr/>
                <p:nvPr/>
              </p:nvGrpSpPr>
              <p:grpSpPr>
                <a:xfrm>
                  <a:off x="10633585" y="5504146"/>
                  <a:ext cx="1914563" cy="1048281"/>
                  <a:chOff x="10633585" y="5541498"/>
                  <a:chExt cx="1914563" cy="1048281"/>
                </a:xfrm>
              </p:grpSpPr>
              <p:sp>
                <p:nvSpPr>
                  <p:cNvPr id="106" name="Shape 106"/>
                  <p:cNvSpPr/>
                  <p:nvPr/>
                </p:nvSpPr>
                <p:spPr>
                  <a:xfrm>
                    <a:off x="10633585" y="5541498"/>
                    <a:ext cx="1914563" cy="558801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anchor="ctr">
                    <a:spAutoFit/>
                  </a:bodyPr>
                  <a:lstStyle>
                    <a:lvl1pPr>
                      <a:defRPr sz="3000">
                        <a:latin typeface="Helvetica"/>
                        <a:ea typeface="Helvetica"/>
                        <a:cs typeface="Helvetica"/>
                        <a:sym typeface="Helvetica"/>
                      </a:defRPr>
                    </a:lvl1pPr>
                  </a:lstStyle>
                  <a:p>
                    <a:pPr lvl="0">
                      <a:defRPr sz="1800">
                        <a:solidFill>
                          <a:srgbClr val="000000"/>
                        </a:solidFill>
                      </a:defRPr>
                    </a:pPr>
                    <a:r>
                      <a:rPr sz="3000" dirty="0">
                        <a:solidFill>
                          <a:srgbClr val="FFFFFF"/>
                        </a:solidFill>
                      </a:rPr>
                      <a:t>p95- nibrin</a:t>
                    </a:r>
                  </a:p>
                </p:txBody>
              </p:sp>
              <p:sp>
                <p:nvSpPr>
                  <p:cNvPr id="2" name="TextBox 1"/>
                  <p:cNvSpPr txBox="1"/>
                  <p:nvPr/>
                </p:nvSpPr>
                <p:spPr>
                  <a:xfrm>
                    <a:off x="10686512" y="6117855"/>
                    <a:ext cx="1791997" cy="47192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"/>
                        <a:ea typeface="+mn-ea"/>
                        <a:cs typeface="Helvetica"/>
                        <a:sym typeface="Helvetica Light"/>
                      </a:rPr>
                      <a:t>(Wild type)</a:t>
                    </a:r>
                    <a:endParaRPr kumimoji="0" lang="en-US" sz="2400" b="0" i="1" u="none" strike="noStrike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"/>
                      <a:ea typeface="+mn-ea"/>
                      <a:cs typeface="Helvetica"/>
                      <a:sym typeface="Helvetica Light"/>
                    </a:endParaRPr>
                  </a:p>
                </p:txBody>
              </p:sp>
            </p:grpSp>
          </p:grpSp>
          <p:sp>
            <p:nvSpPr>
              <p:cNvPr id="54" name="Rectangle 53"/>
              <p:cNvSpPr/>
              <p:nvPr/>
            </p:nvSpPr>
            <p:spPr>
              <a:xfrm>
                <a:off x="9205071" y="5235548"/>
                <a:ext cx="918075" cy="685800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"/>
                  <a:ea typeface="+mn-ea"/>
                  <a:cs typeface="Helvetica"/>
                  <a:sym typeface="Helvetica Light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672182" y="5472363"/>
              <a:ext cx="1105291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Helvetica"/>
                  <a:ea typeface="+mn-ea"/>
                  <a:cs typeface="Helvetica"/>
                  <a:sym typeface="Helvetica Light"/>
                </a:rPr>
                <a:t>FHA</a:t>
              </a: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+mn-ea"/>
                <a:cs typeface="Helvetica"/>
                <a:sym typeface="Helvetica Ligh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03980" y="5490398"/>
              <a:ext cx="1458045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Helvetica"/>
                  <a:ea typeface="+mn-ea"/>
                  <a:cs typeface="Helvetica"/>
                  <a:sym typeface="Helvetica Light"/>
                </a:rPr>
                <a:t>BRCT</a:t>
              </a: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+mn-ea"/>
                <a:cs typeface="Helvetica"/>
                <a:sym typeface="Helvetica Light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238448" y="5476070"/>
              <a:ext cx="1458045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Helvetica"/>
                  <a:ea typeface="+mn-ea"/>
                  <a:cs typeface="Helvetica"/>
                  <a:sym typeface="Helvetica Light"/>
                </a:rPr>
                <a:t>BRCT</a:t>
              </a: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+mn-ea"/>
                <a:cs typeface="Helvetica"/>
                <a:sym typeface="Helvetica Ligh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20027682">
              <a:off x="8632183" y="5574453"/>
              <a:ext cx="2028479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Helvetica"/>
                  <a:ea typeface="+mn-ea"/>
                  <a:cs typeface="Helvetica"/>
                  <a:sym typeface="Helvetica Light"/>
                </a:rPr>
                <a:t>Nbs1_C</a:t>
              </a:r>
              <a:endPara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+mn-ea"/>
                <a:cs typeface="Helvetica"/>
                <a:sym typeface="Helvetica Light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334647" y="314998"/>
            <a:ext cx="8445070" cy="96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600" dirty="0" smtClean="0">
                <a:solidFill>
                  <a:srgbClr val="FFFFFF"/>
                </a:solidFill>
              </a:rPr>
              <a:t>What is </a:t>
            </a:r>
            <a:r>
              <a:rPr lang="en-US" sz="5600" dirty="0" smtClean="0">
                <a:solidFill>
                  <a:srgbClr val="FF0080"/>
                </a:solidFill>
              </a:rPr>
              <a:t>Nibrin</a:t>
            </a:r>
            <a:r>
              <a:rPr lang="en-US" sz="5600" dirty="0" smtClean="0">
                <a:solidFill>
                  <a:srgbClr val="FFFFFF"/>
                </a:solidFill>
              </a:rPr>
              <a:t> phylogeny</a:t>
            </a:r>
            <a:r>
              <a:rPr sz="5600" dirty="0" smtClean="0">
                <a:solidFill>
                  <a:srgbClr val="FFFFFF"/>
                </a:solidFill>
              </a:rPr>
              <a:t>?</a:t>
            </a:r>
            <a:endParaRPr sz="5600" dirty="0">
              <a:solidFill>
                <a:srgbClr val="FFFFFF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0" y="2121810"/>
            <a:ext cx="13004800" cy="7004826"/>
            <a:chOff x="0" y="2121810"/>
            <a:chExt cx="13004800" cy="7004826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2121810"/>
              <a:ext cx="13004800" cy="7004826"/>
              <a:chOff x="0" y="2121810"/>
              <a:chExt cx="13004800" cy="700482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0" y="2121810"/>
                <a:ext cx="13004800" cy="7004826"/>
                <a:chOff x="0" y="2121810"/>
                <a:chExt cx="13004800" cy="7004826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0" y="2121810"/>
                  <a:ext cx="13004800" cy="7004826"/>
                  <a:chOff x="0" y="2121810"/>
                  <a:chExt cx="13004800" cy="7004826"/>
                </a:xfrm>
              </p:grpSpPr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0" y="2121810"/>
                    <a:ext cx="13004800" cy="7004826"/>
                    <a:chOff x="0" y="2121810"/>
                    <a:chExt cx="13004800" cy="7004826"/>
                  </a:xfrm>
                </p:grpSpPr>
                <p:grpSp>
                  <p:nvGrpSpPr>
                    <p:cNvPr id="4" name="Group 3"/>
                    <p:cNvGrpSpPr/>
                    <p:nvPr/>
                  </p:nvGrpSpPr>
                  <p:grpSpPr>
                    <a:xfrm>
                      <a:off x="0" y="2121810"/>
                      <a:ext cx="13004800" cy="7004826"/>
                      <a:chOff x="0" y="2121810"/>
                      <a:chExt cx="13004800" cy="7004826"/>
                    </a:xfrm>
                  </p:grpSpPr>
                  <p:pic>
                    <p:nvPicPr>
                      <p:cNvPr id="113" name="pasted-image.tif"/>
                      <p:cNvPicPr/>
                      <p:nvPr/>
                    </p:nvPicPr>
                    <p:blipFill>
                      <a:blip r:embed="rId3">
                        <a:extLst/>
                      </a:blip>
                      <a:stretch>
                        <a:fillRect/>
                      </a:stretch>
                    </p:blipFill>
                    <p:spPr>
                      <a:xfrm>
                        <a:off x="0" y="2274485"/>
                        <a:ext cx="13004800" cy="6762497"/>
                      </a:xfrm>
                      <a:prstGeom prst="rect">
                        <a:avLst/>
                      </a:prstGeom>
                      <a:ln w="12700">
                        <a:miter lim="400000"/>
                      </a:ln>
                    </p:spPr>
                  </p:pic>
                  <p:sp>
                    <p:nvSpPr>
                      <p:cNvPr id="3" name="Rectangle 2"/>
                      <p:cNvSpPr/>
                      <p:nvPr/>
                    </p:nvSpPr>
                    <p:spPr>
                      <a:xfrm>
                        <a:off x="1494161" y="2121810"/>
                        <a:ext cx="1060854" cy="62757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cap="flat">
                        <a:solidFill>
                          <a:srgbClr val="000000"/>
                        </a:solidFill>
                        <a:miter lim="400000"/>
                      </a:ln>
                      <a:effectLst/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  <p:txBody>
                      <a:bodyPr rot="0" spcFirstLastPara="1" vertOverflow="overflow" horzOverflow="overflow" vert="horz" wrap="square" lIns="50800" tIns="50800" rIns="50800" bIns="50800" numCol="1" spcCol="38100" rtlCol="0" anchor="ctr">
                        <a:spAutoFit/>
                      </a:bodyPr>
                      <a:lstStyle/>
                      <a:p>
                        <a:pPr marL="0" marR="0" indent="0" algn="ctr" defTabSz="584200" rtl="0" fontAlgn="auto" latinLnBrk="1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6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endParaRPr>
                      </a:p>
                    </p:txBody>
                  </p:sp>
                  <p:sp>
                    <p:nvSpPr>
                      <p:cNvPr id="6" name="Rectangle 5"/>
                      <p:cNvSpPr/>
                      <p:nvPr/>
                    </p:nvSpPr>
                    <p:spPr>
                      <a:xfrm>
                        <a:off x="3409670" y="8499059"/>
                        <a:ext cx="1060854" cy="62757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cap="flat">
                        <a:solidFill>
                          <a:srgbClr val="000000"/>
                        </a:solidFill>
                        <a:miter lim="400000"/>
                      </a:ln>
                      <a:effectLst/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  <p:txBody>
                      <a:bodyPr rot="0" spcFirstLastPara="1" vertOverflow="overflow" horzOverflow="overflow" vert="horz" wrap="square" lIns="50800" tIns="50800" rIns="50800" bIns="50800" numCol="1" spcCol="38100" rtlCol="0" anchor="ctr">
                        <a:spAutoFit/>
                      </a:bodyPr>
                      <a:lstStyle/>
                      <a:p>
                        <a:pPr marL="0" marR="0" indent="0" algn="ctr" defTabSz="584200" rtl="0" fontAlgn="auto" latinLnBrk="1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6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endParaRPr>
                      </a:p>
                    </p:txBody>
                  </p:sp>
                </p:grpSp>
                <p:sp>
                  <p:nvSpPr>
                    <p:cNvPr id="9" name="Rectangle 8"/>
                    <p:cNvSpPr/>
                    <p:nvPr/>
                  </p:nvSpPr>
                  <p:spPr>
                    <a:xfrm>
                      <a:off x="3681603" y="7871482"/>
                      <a:ext cx="1060854" cy="62757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 cap="flat">
                      <a:solidFill>
                        <a:srgbClr val="000000"/>
                      </a:solidFill>
                      <a:miter lim="400000"/>
                    </a:ln>
                    <a:effectLst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5842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p:txBody>
                </p:sp>
              </p:grpSp>
              <p:sp>
                <p:nvSpPr>
                  <p:cNvPr id="11" name="Rectangle 10"/>
                  <p:cNvSpPr/>
                  <p:nvPr/>
                </p:nvSpPr>
                <p:spPr>
                  <a:xfrm>
                    <a:off x="3759295" y="6454939"/>
                    <a:ext cx="1060854" cy="62757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>
                    <a:solidFill>
                      <a:srgbClr val="000000"/>
                    </a:solidFill>
                    <a:miter lim="400000"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6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p:grpSp>
            <p:sp>
              <p:nvSpPr>
                <p:cNvPr id="13" name="Rectangle 12"/>
                <p:cNvSpPr/>
                <p:nvPr/>
              </p:nvSpPr>
              <p:spPr>
                <a:xfrm>
                  <a:off x="11594685" y="2274485"/>
                  <a:ext cx="1255095" cy="627577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rgbClr val="000000"/>
                  </a:solidFill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0967137" y="2749387"/>
                  <a:ext cx="1255095" cy="627577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rgbClr val="000000"/>
                  </a:solidFill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0626464" y="3063175"/>
                  <a:ext cx="1255095" cy="627577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rgbClr val="000000"/>
                  </a:solidFill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9712042" y="3451674"/>
                  <a:ext cx="1255095" cy="627577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rgbClr val="000000"/>
                  </a:solidFill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0163473" y="3917862"/>
                  <a:ext cx="1255095" cy="627577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rgbClr val="000000"/>
                  </a:solidFill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9012968" y="4231650"/>
                  <a:ext cx="1255095" cy="627577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rgbClr val="000000"/>
                  </a:solidFill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8702178" y="4545438"/>
                  <a:ext cx="1255095" cy="627577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rgbClr val="000000"/>
                  </a:solidFill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7757873" y="5011626"/>
                  <a:ext cx="1255095" cy="627577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rgbClr val="000000"/>
                  </a:solidFill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5534558" y="5325414"/>
                  <a:ext cx="1255095" cy="627577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rgbClr val="000000"/>
                  </a:solidFill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283535" y="5134136"/>
                  <a:ext cx="1255095" cy="627577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rgbClr val="000000"/>
                  </a:solidFill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3842976" y="5997674"/>
                  <a:ext cx="1255095" cy="627577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rgbClr val="000000"/>
                  </a:solidFill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2695455" y="5683885"/>
                  <a:ext cx="1063840" cy="627577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rgbClr val="000000"/>
                  </a:solidFill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p:grpSp>
          <p:sp>
            <p:nvSpPr>
              <p:cNvPr id="26" name="Rectangle 25"/>
              <p:cNvSpPr/>
              <p:nvPr/>
            </p:nvSpPr>
            <p:spPr>
              <a:xfrm>
                <a:off x="4114909" y="7294679"/>
                <a:ext cx="1255095" cy="627577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rgbClr val="000000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681603" y="6980890"/>
                <a:ext cx="1255095" cy="627577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rgbClr val="000000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3272191" y="7082516"/>
              <a:ext cx="1198333" cy="212163"/>
            </a:xfrm>
            <a:prstGeom prst="rect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337531" y="3663698"/>
              <a:ext cx="1198333" cy="212163"/>
            </a:xfrm>
            <a:prstGeom prst="rect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365654" y="2193920"/>
            <a:ext cx="152404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Elephant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12655" y="7800771"/>
            <a:ext cx="152404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000" dirty="0" smtClean="0">
                <a:solidFill>
                  <a:srgbClr val="FF0080"/>
                </a:solidFill>
              </a:rPr>
              <a:t>Human  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FF0080"/>
              </a:solidFill>
              <a:effectLst/>
              <a:uFillTx/>
              <a:sym typeface="Helvetica Ligh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75403" y="8069588"/>
            <a:ext cx="152404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000" dirty="0" smtClean="0">
                <a:solidFill>
                  <a:schemeClr val="tx1"/>
                </a:solidFill>
              </a:rPr>
              <a:t>Chimp  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36986" y="7537468"/>
            <a:ext cx="152404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000" dirty="0" smtClean="0">
                <a:solidFill>
                  <a:schemeClr val="tx1"/>
                </a:solidFill>
              </a:rPr>
              <a:t>Gorilla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26205" y="7249615"/>
            <a:ext cx="152404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000" dirty="0" smtClean="0">
                <a:solidFill>
                  <a:schemeClr val="tx1"/>
                </a:solidFill>
              </a:rPr>
              <a:t>Macaque 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48170" y="6951006"/>
            <a:ext cx="152404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000" dirty="0" smtClean="0">
                <a:solidFill>
                  <a:schemeClr val="tx1"/>
                </a:solidFill>
              </a:rPr>
              <a:t>Dolphin   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52887" y="6672147"/>
            <a:ext cx="152404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000" dirty="0" smtClean="0">
                <a:solidFill>
                  <a:schemeClr val="tx1"/>
                </a:solidFill>
              </a:rPr>
              <a:t>Cow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78177" y="6399236"/>
            <a:ext cx="152404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000" dirty="0" smtClean="0">
                <a:solidFill>
                  <a:schemeClr val="tx1"/>
                </a:solidFill>
              </a:rPr>
              <a:t>Cat  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75403" y="6141267"/>
            <a:ext cx="152404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000" dirty="0" smtClean="0">
                <a:solidFill>
                  <a:schemeClr val="tx1"/>
                </a:solidFill>
              </a:rPr>
              <a:t>Dog    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62363" y="5848348"/>
            <a:ext cx="152404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000" dirty="0" smtClean="0">
                <a:solidFill>
                  <a:schemeClr val="tx1"/>
                </a:solidFill>
              </a:rPr>
              <a:t>Armadillo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27955" y="5573224"/>
            <a:ext cx="152404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000" dirty="0" smtClean="0">
                <a:solidFill>
                  <a:schemeClr val="tx1"/>
                </a:solidFill>
              </a:rPr>
              <a:t>Rat    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21756" y="5295530"/>
            <a:ext cx="152404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000" dirty="0" smtClean="0">
                <a:solidFill>
                  <a:schemeClr val="tx1"/>
                </a:solidFill>
              </a:rPr>
              <a:t>Mouse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23494" y="5011626"/>
            <a:ext cx="152404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Turkey</a:t>
            </a:r>
            <a:r>
              <a:rPr kumimoji="0" lang="en-US" sz="20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        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33139" y="8353642"/>
            <a:ext cx="152404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000" dirty="0" smtClean="0">
                <a:solidFill>
                  <a:schemeClr val="tx1"/>
                </a:solidFill>
              </a:rPr>
              <a:t>Horse  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63114" y="4753395"/>
            <a:ext cx="152404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Chicken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430250" y="4448858"/>
            <a:ext cx="152404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effectLst/>
                <a:uFillTx/>
                <a:sym typeface="Helvetica Light"/>
              </a:rPr>
              <a:t>Duck    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sym typeface="Helvetica Ligh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954293" y="3866867"/>
            <a:ext cx="152404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Frog    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37531" y="3604944"/>
            <a:ext cx="152404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Platypus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480443" y="3317196"/>
            <a:ext cx="152404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Cave Fish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514400" y="3053053"/>
            <a:ext cx="152404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Coelacanth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746198" y="2750038"/>
            <a:ext cx="152404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kumimoji="0" lang="en-US" sz="2000" b="0" i="0" u="none" strike="noStrike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Zebrafish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328916" y="2445717"/>
            <a:ext cx="152404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Fruit Fly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080954" y="8649221"/>
            <a:ext cx="152404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000" dirty="0" smtClean="0">
                <a:solidFill>
                  <a:schemeClr val="tx1"/>
                </a:solidFill>
              </a:rPr>
              <a:t>Rabbit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878498" y="4166954"/>
            <a:ext cx="152404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effectLst/>
                <a:uFillTx/>
                <a:sym typeface="Helvetica Light"/>
              </a:rPr>
              <a:t>Zebra Finch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sym typeface="Helvetica Light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529441" y="8353642"/>
            <a:ext cx="386352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TextBox 63"/>
          <p:cNvSpPr txBox="1"/>
          <p:nvPr/>
        </p:nvSpPr>
        <p:spPr>
          <a:xfrm>
            <a:off x="1774673" y="8083556"/>
            <a:ext cx="1524043" cy="4965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>
              <a:lnSpc>
                <a:spcPct val="6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Naked Mole</a:t>
            </a:r>
          </a:p>
          <a:p>
            <a:pPr rtl="0" latinLnBrk="1" hangingPunct="0"/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Rat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51073" y="6075837"/>
            <a:ext cx="10619127" cy="3330918"/>
            <a:chOff x="1951073" y="6075837"/>
            <a:chExt cx="10619127" cy="3330918"/>
          </a:xfrm>
        </p:grpSpPr>
        <p:pic>
          <p:nvPicPr>
            <p:cNvPr id="63" name="Picture 62" descr="naked-mole-rat_2599114b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537" y="6075837"/>
              <a:ext cx="3322663" cy="3330918"/>
            </a:xfrm>
            <a:prstGeom prst="rect">
              <a:avLst/>
            </a:prstGeom>
            <a:ln w="76200" cmpd="sng">
              <a:solidFill>
                <a:srgbClr val="99CC66"/>
              </a:solidFill>
            </a:ln>
          </p:spPr>
        </p:pic>
        <p:sp>
          <p:nvSpPr>
            <p:cNvPr id="2" name="Rectangle 1"/>
            <p:cNvSpPr/>
            <p:nvPr/>
          </p:nvSpPr>
          <p:spPr>
            <a:xfrm>
              <a:off x="1951073" y="8025011"/>
              <a:ext cx="1179457" cy="502702"/>
            </a:xfrm>
            <a:prstGeom prst="rect">
              <a:avLst/>
            </a:prstGeom>
            <a:noFill/>
            <a:ln w="57150" cap="flat" cmpd="sng">
              <a:solidFill>
                <a:srgbClr val="99CC66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spc="0" normalizeH="0" baseline="0">
                <a:ln>
                  <a:noFill/>
                </a:ln>
                <a:solidFill>
                  <a:srgbClr val="99CC66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205547" y="261739"/>
            <a:ext cx="711623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000" dirty="0" smtClean="0">
                <a:solidFill>
                  <a:srgbClr val="FFFFFF"/>
                </a:solidFill>
              </a:rPr>
              <a:t>Is </a:t>
            </a:r>
            <a:r>
              <a:rPr lang="en-US" sz="6000" dirty="0" smtClean="0">
                <a:solidFill>
                  <a:srgbClr val="FF0080"/>
                </a:solidFill>
              </a:rPr>
              <a:t>Nibrin</a:t>
            </a:r>
            <a:r>
              <a:rPr lang="en-US" sz="6000" dirty="0" smtClean="0">
                <a:solidFill>
                  <a:srgbClr val="FFFFFF"/>
                </a:solidFill>
              </a:rPr>
              <a:t> conserved</a:t>
            </a:r>
            <a:r>
              <a:rPr sz="6000" dirty="0" smtClean="0">
                <a:solidFill>
                  <a:srgbClr val="FFFFFF"/>
                </a:solidFill>
              </a:rPr>
              <a:t>?</a:t>
            </a:r>
            <a:endParaRPr sz="60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37002" y="3175176"/>
            <a:ext cx="119532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98%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/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80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37002" y="5059200"/>
            <a:ext cx="119532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71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%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/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70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34666" y="6907374"/>
            <a:ext cx="119532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44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%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/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37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%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07339" y="2184115"/>
            <a:ext cx="9107859" cy="737382"/>
            <a:chOff x="1592913" y="1287661"/>
            <a:chExt cx="9107859" cy="737382"/>
          </a:xfrm>
        </p:grpSpPr>
        <p:sp>
          <p:nvSpPr>
            <p:cNvPr id="3" name="Rectangle 2"/>
            <p:cNvSpPr/>
            <p:nvPr/>
          </p:nvSpPr>
          <p:spPr>
            <a:xfrm>
              <a:off x="1592913" y="1287661"/>
              <a:ext cx="9107859" cy="737382"/>
            </a:xfrm>
            <a:prstGeom prst="rect">
              <a:avLst/>
            </a:prstGeom>
            <a:solidFill>
              <a:srgbClr val="7A7A7A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50738" y="1287661"/>
              <a:ext cx="738461" cy="737382"/>
            </a:xfrm>
            <a:prstGeom prst="rect">
              <a:avLst/>
            </a:prstGeom>
            <a:solidFill>
              <a:srgbClr val="542BF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89199" y="1287661"/>
              <a:ext cx="1157850" cy="737382"/>
            </a:xfrm>
            <a:prstGeom prst="rect">
              <a:avLst/>
            </a:prstGeom>
            <a:solidFill>
              <a:srgbClr val="132AFA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692323" y="1287661"/>
              <a:ext cx="918075" cy="737382"/>
            </a:xfrm>
            <a:prstGeom prst="rect">
              <a:avLst/>
            </a:prstGeom>
            <a:solidFill>
              <a:srgbClr val="FFFF0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07339" y="3117447"/>
            <a:ext cx="9107859" cy="737382"/>
            <a:chOff x="1592913" y="1287661"/>
            <a:chExt cx="9107859" cy="737382"/>
          </a:xfrm>
        </p:grpSpPr>
        <p:sp>
          <p:nvSpPr>
            <p:cNvPr id="30" name="Rectangle 29"/>
            <p:cNvSpPr/>
            <p:nvPr/>
          </p:nvSpPr>
          <p:spPr>
            <a:xfrm>
              <a:off x="1592913" y="1287661"/>
              <a:ext cx="9107859" cy="737382"/>
            </a:xfrm>
            <a:prstGeom prst="rect">
              <a:avLst/>
            </a:prstGeom>
            <a:solidFill>
              <a:srgbClr val="7A7A7A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50738" y="1287661"/>
              <a:ext cx="738461" cy="737382"/>
            </a:xfrm>
            <a:prstGeom prst="rect">
              <a:avLst/>
            </a:prstGeom>
            <a:solidFill>
              <a:srgbClr val="542BF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89199" y="1287661"/>
              <a:ext cx="1157850" cy="737382"/>
            </a:xfrm>
            <a:prstGeom prst="rect">
              <a:avLst/>
            </a:prstGeom>
            <a:solidFill>
              <a:srgbClr val="132AFA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692323" y="1287661"/>
              <a:ext cx="918075" cy="737382"/>
            </a:xfrm>
            <a:prstGeom prst="rect">
              <a:avLst/>
            </a:prstGeom>
            <a:solidFill>
              <a:srgbClr val="FFFF0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829143" y="6854146"/>
            <a:ext cx="9705523" cy="737382"/>
            <a:chOff x="1592913" y="1287661"/>
            <a:chExt cx="9107859" cy="737382"/>
          </a:xfrm>
        </p:grpSpPr>
        <p:sp>
          <p:nvSpPr>
            <p:cNvPr id="40" name="Rectangle 39"/>
            <p:cNvSpPr/>
            <p:nvPr/>
          </p:nvSpPr>
          <p:spPr>
            <a:xfrm>
              <a:off x="1592913" y="1287661"/>
              <a:ext cx="9107859" cy="737382"/>
            </a:xfrm>
            <a:prstGeom prst="rect">
              <a:avLst/>
            </a:prstGeom>
            <a:solidFill>
              <a:srgbClr val="7A7A7A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950739" y="1287661"/>
              <a:ext cx="650490" cy="737382"/>
            </a:xfrm>
            <a:prstGeom prst="rect">
              <a:avLst/>
            </a:prstGeom>
            <a:solidFill>
              <a:srgbClr val="542BF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660169" y="1287661"/>
              <a:ext cx="556701" cy="737382"/>
            </a:xfrm>
            <a:prstGeom prst="rect">
              <a:avLst/>
            </a:prstGeom>
            <a:solidFill>
              <a:srgbClr val="132AFA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692323" y="1287661"/>
              <a:ext cx="711050" cy="737382"/>
            </a:xfrm>
            <a:prstGeom prst="rect">
              <a:avLst/>
            </a:prstGeom>
            <a:solidFill>
              <a:srgbClr val="FFFF0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829143" y="7801657"/>
            <a:ext cx="9705523" cy="737382"/>
            <a:chOff x="1592913" y="1287661"/>
            <a:chExt cx="9107859" cy="737382"/>
          </a:xfrm>
        </p:grpSpPr>
        <p:sp>
          <p:nvSpPr>
            <p:cNvPr id="46" name="Rectangle 45"/>
            <p:cNvSpPr/>
            <p:nvPr/>
          </p:nvSpPr>
          <p:spPr>
            <a:xfrm>
              <a:off x="1592913" y="1287661"/>
              <a:ext cx="9107859" cy="737382"/>
            </a:xfrm>
            <a:prstGeom prst="rect">
              <a:avLst/>
            </a:prstGeom>
            <a:solidFill>
              <a:srgbClr val="7A7A7A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950739" y="1287661"/>
              <a:ext cx="817768" cy="737382"/>
            </a:xfrm>
            <a:prstGeom prst="rect">
              <a:avLst/>
            </a:prstGeom>
            <a:solidFill>
              <a:srgbClr val="542BF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768507" y="1287661"/>
              <a:ext cx="556701" cy="737382"/>
            </a:xfrm>
            <a:prstGeom prst="rect">
              <a:avLst/>
            </a:prstGeom>
            <a:solidFill>
              <a:srgbClr val="132AFA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37210" y="2201011"/>
            <a:ext cx="230487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754aa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35682" y="3167907"/>
            <a:ext cx="230487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754aa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25775" y="6906480"/>
            <a:ext cx="230487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818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aa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62729" y="7830704"/>
            <a:ext cx="230487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818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aa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94794" y="4055617"/>
            <a:ext cx="8868628" cy="737382"/>
            <a:chOff x="1829143" y="4076384"/>
            <a:chExt cx="8868628" cy="737382"/>
          </a:xfrm>
        </p:grpSpPr>
        <p:grpSp>
          <p:nvGrpSpPr>
            <p:cNvPr id="24" name="Group 23"/>
            <p:cNvGrpSpPr/>
            <p:nvPr/>
          </p:nvGrpSpPr>
          <p:grpSpPr>
            <a:xfrm>
              <a:off x="1829143" y="4076384"/>
              <a:ext cx="8868628" cy="737382"/>
              <a:chOff x="1592913" y="1287661"/>
              <a:chExt cx="8868628" cy="73738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92913" y="1287661"/>
                <a:ext cx="8868628" cy="737382"/>
              </a:xfrm>
              <a:prstGeom prst="rect">
                <a:avLst/>
              </a:prstGeom>
              <a:solidFill>
                <a:srgbClr val="7A7A7A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12256" y="1287661"/>
                <a:ext cx="738461" cy="737382"/>
              </a:xfrm>
              <a:prstGeom prst="rect">
                <a:avLst/>
              </a:prstGeom>
              <a:solidFill>
                <a:srgbClr val="542BF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650717" y="1287661"/>
                <a:ext cx="1157850" cy="737382"/>
              </a:xfrm>
              <a:prstGeom prst="rect">
                <a:avLst/>
              </a:prstGeom>
              <a:solidFill>
                <a:srgbClr val="132AFA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4328095" y="4098506"/>
              <a:ext cx="2304875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742aa</a:t>
              </a: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517" y="1857416"/>
            <a:ext cx="1083627" cy="131049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8539">
            <a:off x="584430" y="2555844"/>
            <a:ext cx="762036" cy="146744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50560" y="4729575"/>
            <a:ext cx="10783313" cy="2077676"/>
            <a:chOff x="131885" y="4748012"/>
            <a:chExt cx="10783313" cy="2077676"/>
          </a:xfrm>
        </p:grpSpPr>
        <p:grpSp>
          <p:nvGrpSpPr>
            <p:cNvPr id="19" name="Group 18"/>
            <p:cNvGrpSpPr/>
            <p:nvPr/>
          </p:nvGrpSpPr>
          <p:grpSpPr>
            <a:xfrm>
              <a:off x="1791793" y="5003356"/>
              <a:ext cx="9107859" cy="737382"/>
              <a:chOff x="1555563" y="1287661"/>
              <a:chExt cx="9107859" cy="73738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555563" y="1287661"/>
                <a:ext cx="9107859" cy="737382"/>
              </a:xfrm>
              <a:prstGeom prst="rect">
                <a:avLst/>
              </a:prstGeom>
              <a:solidFill>
                <a:srgbClr val="7A7A7A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50738" y="1287661"/>
                <a:ext cx="738461" cy="737382"/>
              </a:xfrm>
              <a:prstGeom prst="rect">
                <a:avLst/>
              </a:prstGeom>
              <a:solidFill>
                <a:srgbClr val="542BF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708440" y="1287661"/>
                <a:ext cx="1157850" cy="737382"/>
              </a:xfrm>
              <a:prstGeom prst="rect">
                <a:avLst/>
              </a:prstGeom>
              <a:solidFill>
                <a:srgbClr val="132AFA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657043" y="1287661"/>
                <a:ext cx="918075" cy="737382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807339" y="5945121"/>
              <a:ext cx="9107859" cy="737382"/>
              <a:chOff x="1592913" y="1287661"/>
              <a:chExt cx="9107859" cy="737382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592913" y="1287661"/>
                <a:ext cx="9107859" cy="737382"/>
              </a:xfrm>
              <a:prstGeom prst="rect">
                <a:avLst/>
              </a:prstGeom>
              <a:solidFill>
                <a:srgbClr val="7A7A7A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950738" y="1287661"/>
                <a:ext cx="738461" cy="737382"/>
              </a:xfrm>
              <a:prstGeom prst="rect">
                <a:avLst/>
              </a:prstGeom>
              <a:solidFill>
                <a:srgbClr val="542BF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727681" y="1287661"/>
                <a:ext cx="1157850" cy="737382"/>
              </a:xfrm>
              <a:prstGeom prst="rect">
                <a:avLst/>
              </a:prstGeom>
              <a:solidFill>
                <a:srgbClr val="132AFA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9692323" y="1287661"/>
                <a:ext cx="918075" cy="737382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4290349" y="5059200"/>
              <a:ext cx="2304875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751aa</a:t>
              </a: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327303" y="5982759"/>
              <a:ext cx="2304875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750aa</a:t>
              </a: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94" b="89691" l="6154" r="95000">
                          <a14:foregroundMark x1="55385" y1="77835" x2="48846" y2="79381"/>
                        </a14:backgroundRemoval>
                      </a14:imgEffect>
                    </a14:imgLayer>
                  </a14:imgProps>
                </a:ext>
              </a:extLst>
            </a:blip>
            <a:srcRect b="24537"/>
            <a:stretch/>
          </p:blipFill>
          <p:spPr>
            <a:xfrm>
              <a:off x="131885" y="4748012"/>
              <a:ext cx="1773379" cy="998528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8" cstate="screen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3976" r="94801"/>
                      </a14:imgEffect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875" y="5945121"/>
              <a:ext cx="1199772" cy="880567"/>
            </a:xfrm>
            <a:prstGeom prst="rect">
              <a:avLst/>
            </a:prstGeom>
          </p:spPr>
        </p:pic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10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92" y="6906480"/>
            <a:ext cx="1653847" cy="74836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17" y="7591528"/>
            <a:ext cx="1160108" cy="116010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905264" y="8875450"/>
            <a:ext cx="962940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6"/>
                </a:solidFill>
              </a:rPr>
              <a:t>FHA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accent1"/>
                </a:solidFill>
              </a:rPr>
              <a:t>BRCT</a:t>
            </a:r>
            <a:r>
              <a:rPr lang="en-US" dirty="0" smtClean="0"/>
              <a:t>									</a:t>
            </a:r>
            <a:r>
              <a:rPr lang="en-US" dirty="0" smtClean="0">
                <a:solidFill>
                  <a:srgbClr val="FFFF00"/>
                </a:solidFill>
              </a:rPr>
              <a:t>Nbs1_C</a:t>
            </a:r>
            <a:endParaRPr kumimoji="0" lang="en-US" sz="3600" b="0" i="0" u="none" strike="noStrike" cap="none" spc="0" normalizeH="0" baseline="0" dirty="0" smtClean="0">
              <a:ln>
                <a:noFill/>
              </a:ln>
              <a:solidFill>
                <a:srgbClr val="FFFF00"/>
              </a:solidFill>
              <a:effectLst/>
              <a:uFillTx/>
              <a:sym typeface="Helvetica Ligh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biLevel thresh="5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28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872" y="3991184"/>
            <a:ext cx="1256342" cy="942257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9554564" y="4055617"/>
            <a:ext cx="918075" cy="737382"/>
          </a:xfrm>
          <a:prstGeom prst="rect">
            <a:avLst/>
          </a:prstGeom>
          <a:solidFill>
            <a:srgbClr val="FFFF00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26831" y="3902994"/>
            <a:ext cx="1077060" cy="1120930"/>
          </a:xfrm>
          <a:prstGeom prst="rect">
            <a:avLst/>
          </a:prstGeom>
          <a:noFill/>
          <a:ln w="28575" cap="flat" cmpd="sng">
            <a:solidFill>
              <a:srgbClr val="99CC66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spc="0" normalizeH="0" baseline="0">
              <a:ln>
                <a:noFill/>
              </a:ln>
              <a:solidFill>
                <a:srgbClr val="99CC66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7990742" y="2085117"/>
            <a:ext cx="4713748" cy="5826870"/>
            <a:chOff x="7990742" y="2639184"/>
            <a:chExt cx="4713748" cy="5826870"/>
          </a:xfrm>
        </p:grpSpPr>
        <p:pic>
          <p:nvPicPr>
            <p:cNvPr id="31" name="Picture 30" descr="1119233_negate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08419">
              <a:off x="8667097" y="2639184"/>
              <a:ext cx="4037393" cy="5473506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7990742" y="5485299"/>
              <a:ext cx="908956" cy="2980755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019646" y="3119743"/>
            <a:ext cx="3385272" cy="2991873"/>
            <a:chOff x="0" y="-1"/>
            <a:chExt cx="6944234" cy="6209510"/>
          </a:xfrm>
        </p:grpSpPr>
        <p:pic>
          <p:nvPicPr>
            <p:cNvPr id="44" name="image26.png"/>
            <p:cNvPicPr/>
            <p:nvPr/>
          </p:nvPicPr>
          <p:blipFill rotWithShape="1">
            <a:blip r:embed="rId3">
              <a:extLst/>
            </a:blip>
            <a:srcRect l="32649" t="104" r="34186" b="104"/>
            <a:stretch/>
          </p:blipFill>
          <p:spPr>
            <a:xfrm>
              <a:off x="0" y="-1"/>
              <a:ext cx="6944234" cy="62095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" name="Shape 296"/>
            <p:cNvSpPr/>
            <p:nvPr/>
          </p:nvSpPr>
          <p:spPr>
            <a:xfrm>
              <a:off x="578851" y="1642828"/>
              <a:ext cx="1699426" cy="1386679"/>
            </a:xfrm>
            <a:prstGeom prst="rect">
              <a:avLst/>
            </a:prstGeom>
            <a:noFill/>
            <a:ln w="28575" cap="flat" cmpd="sng">
              <a:solidFill>
                <a:srgbClr val="FF008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cxnSp>
        <p:nvCxnSpPr>
          <p:cNvPr id="3" name="Straight Connector 2"/>
          <p:cNvCxnSpPr/>
          <p:nvPr/>
        </p:nvCxnSpPr>
        <p:spPr>
          <a:xfrm flipV="1">
            <a:off x="0" y="2808110"/>
            <a:ext cx="13004800" cy="17638"/>
          </a:xfrm>
          <a:prstGeom prst="line">
            <a:avLst/>
          </a:prstGeom>
          <a:noFill/>
          <a:ln w="57150" cap="flat" cmpd="sng">
            <a:solidFill>
              <a:srgbClr val="FFFF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Shape 75"/>
          <p:cNvSpPr/>
          <p:nvPr/>
        </p:nvSpPr>
        <p:spPr>
          <a:xfrm>
            <a:off x="205457" y="230035"/>
            <a:ext cx="695419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 dirty="0">
                <a:solidFill>
                  <a:srgbClr val="FFFFFF"/>
                </a:solidFill>
              </a:rPr>
              <a:t>What does </a:t>
            </a:r>
            <a:r>
              <a:rPr lang="en-US" sz="5400" dirty="0" smtClean="0">
                <a:solidFill>
                  <a:srgbClr val="FF0080"/>
                </a:solidFill>
              </a:rPr>
              <a:t>Nibrin</a:t>
            </a:r>
            <a:r>
              <a:rPr sz="5400" dirty="0" smtClean="0">
                <a:solidFill>
                  <a:srgbClr val="FFFFFF"/>
                </a:solidFill>
              </a:rPr>
              <a:t> do</a:t>
            </a:r>
            <a:r>
              <a:rPr sz="54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7" name="Shape 76"/>
          <p:cNvSpPr/>
          <p:nvPr/>
        </p:nvSpPr>
        <p:spPr>
          <a:xfrm>
            <a:off x="1014200" y="1541378"/>
            <a:ext cx="2429351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chemeClr val="tx1"/>
                </a:solidFill>
              </a:rPr>
              <a:t>Cellular </a:t>
            </a:r>
            <a:endParaRPr lang="en-US" sz="3200" dirty="0" smtClean="0">
              <a:solidFill>
                <a:schemeClr val="tx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 smtClean="0">
                <a:solidFill>
                  <a:schemeClr val="tx1"/>
                </a:solidFill>
              </a:rPr>
              <a:t>Components </a:t>
            </a:r>
            <a:endParaRPr sz="3200" dirty="0">
              <a:solidFill>
                <a:schemeClr val="tx1"/>
              </a:solidFill>
            </a:endParaRPr>
          </a:p>
        </p:txBody>
      </p:sp>
      <p:pic>
        <p:nvPicPr>
          <p:cNvPr id="8" name="Picture 7" descr="993115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37" y="5051420"/>
            <a:ext cx="3310515" cy="381784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5">
            <a:extLst/>
          </a:blip>
          <a:srcRect l="24855" t="-11940" b="-1"/>
          <a:stretch/>
        </p:blipFill>
        <p:spPr>
          <a:xfrm rot="5158873">
            <a:off x="218133" y="5508472"/>
            <a:ext cx="3339845" cy="404115"/>
          </a:xfrm>
          <a:prstGeom prst="rect">
            <a:avLst/>
          </a:prstGeom>
        </p:spPr>
      </p:pic>
      <p:sp>
        <p:nvSpPr>
          <p:cNvPr id="10" name="Shape 83"/>
          <p:cNvSpPr/>
          <p:nvPr/>
        </p:nvSpPr>
        <p:spPr>
          <a:xfrm>
            <a:off x="5745827" y="1564496"/>
            <a:ext cx="1881725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chemeClr val="tx1"/>
                </a:solidFill>
              </a:rPr>
              <a:t>Molecular </a:t>
            </a:r>
            <a:endParaRPr lang="en-US" sz="3200" dirty="0" smtClean="0">
              <a:solidFill>
                <a:schemeClr val="tx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 smtClean="0">
                <a:solidFill>
                  <a:schemeClr val="tx1"/>
                </a:solidFill>
              </a:rPr>
              <a:t>Functions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11" name="Shape 94"/>
          <p:cNvSpPr/>
          <p:nvPr/>
        </p:nvSpPr>
        <p:spPr>
          <a:xfrm>
            <a:off x="10058190" y="1541378"/>
            <a:ext cx="2018381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chemeClr val="tx1"/>
                </a:solidFill>
              </a:rPr>
              <a:t>Biological </a:t>
            </a:r>
            <a:endParaRPr lang="en-US" sz="3200" dirty="0" smtClean="0">
              <a:solidFill>
                <a:schemeClr val="tx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 smtClean="0">
                <a:solidFill>
                  <a:schemeClr val="tx1"/>
                </a:solidFill>
              </a:rPr>
              <a:t>Processes</a:t>
            </a:r>
            <a:endParaRPr sz="32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460874" y="2808110"/>
            <a:ext cx="0" cy="6945490"/>
          </a:xfrm>
          <a:prstGeom prst="line">
            <a:avLst/>
          </a:prstGeom>
          <a:noFill/>
          <a:ln w="57150" cap="flat" cmpd="sng">
            <a:solidFill>
              <a:srgbClr val="FFFF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/>
          <p:cNvCxnSpPr/>
          <p:nvPr/>
        </p:nvCxnSpPr>
        <p:spPr>
          <a:xfrm flipV="1">
            <a:off x="8934977" y="2825748"/>
            <a:ext cx="0" cy="6910213"/>
          </a:xfrm>
          <a:prstGeom prst="line">
            <a:avLst/>
          </a:prstGeom>
          <a:noFill/>
          <a:ln w="57150" cap="flat" cmpd="sng">
            <a:solidFill>
              <a:srgbClr val="FFFF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7" name="pasted-image-filtered.jpeg"/>
          <p:cNvPicPr/>
          <p:nvPr/>
        </p:nvPicPr>
        <p:blipFill>
          <a:blip r:embed="rId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09571" y="7478348"/>
            <a:ext cx="2220894" cy="2061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/>
          <a:srcRect t="45549" r="70377" b="29924"/>
          <a:stretch/>
        </p:blipFill>
        <p:spPr>
          <a:xfrm rot="3009576">
            <a:off x="10803082" y="6142833"/>
            <a:ext cx="2144387" cy="182848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1430465" y="7911987"/>
            <a:ext cx="493909" cy="2980755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508296" y="7794783"/>
            <a:ext cx="4726561" cy="503727"/>
            <a:chOff x="18677" y="5478347"/>
            <a:chExt cx="11433456" cy="565734"/>
          </a:xfrm>
        </p:grpSpPr>
        <p:pic>
          <p:nvPicPr>
            <p:cNvPr id="26" name="pasted-image.pdf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77" y="5478347"/>
              <a:ext cx="11433456" cy="565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9077070" y="5552520"/>
              <a:ext cx="918075" cy="410784"/>
            </a:xfrm>
            <a:prstGeom prst="rect">
              <a:avLst/>
            </a:prstGeom>
            <a:solidFill>
              <a:srgbClr val="FFFF0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+mn-ea"/>
                <a:cs typeface="Helvetica"/>
                <a:sym typeface="Helvetica Light"/>
              </a:endParaRPr>
            </a:p>
          </p:txBody>
        </p:sp>
      </p:grpSp>
      <p:sp>
        <p:nvSpPr>
          <p:cNvPr id="46" name="Shape 83"/>
          <p:cNvSpPr/>
          <p:nvPr/>
        </p:nvSpPr>
        <p:spPr>
          <a:xfrm>
            <a:off x="5178355" y="6388916"/>
            <a:ext cx="3014017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chemeClr val="tx1"/>
                </a:solidFill>
              </a:rPr>
              <a:t>Protein binding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49" name="Shape 83"/>
          <p:cNvSpPr/>
          <p:nvPr/>
        </p:nvSpPr>
        <p:spPr>
          <a:xfrm>
            <a:off x="5178355" y="8419888"/>
            <a:ext cx="3014017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chemeClr val="accent6"/>
                </a:solidFill>
              </a:rPr>
              <a:t>FHA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chemeClr val="accent1"/>
                </a:solidFill>
              </a:rPr>
              <a:t>BRCT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FFFF00"/>
                </a:solidFill>
              </a:rPr>
              <a:t>Nbs1_C</a:t>
            </a:r>
            <a:endParaRPr sz="2200" dirty="0">
              <a:solidFill>
                <a:srgbClr val="FFFF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9434094" y="200522"/>
            <a:ext cx="2982781" cy="1257956"/>
            <a:chOff x="4319703" y="4150522"/>
            <a:chExt cx="6078912" cy="844515"/>
          </a:xfrm>
        </p:grpSpPr>
        <p:sp>
          <p:nvSpPr>
            <p:cNvPr id="28" name="Oval 27"/>
            <p:cNvSpPr/>
            <p:nvPr/>
          </p:nvSpPr>
          <p:spPr>
            <a:xfrm>
              <a:off x="6928086" y="4363193"/>
              <a:ext cx="3470529" cy="503621"/>
            </a:xfrm>
            <a:prstGeom prst="ellipse">
              <a:avLst/>
            </a:prstGeom>
            <a:solidFill>
              <a:srgbClr val="FF0080"/>
            </a:solidFill>
            <a:ln w="12700" cap="flat">
              <a:solidFill>
                <a:srgbClr val="994A1C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NBN</a:t>
              </a:r>
              <a:endParaRPr kumimoji="0" lang="en-US" sz="1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4319703" y="4150522"/>
              <a:ext cx="3470529" cy="445511"/>
            </a:xfrm>
            <a:prstGeom prst="ellipse">
              <a:avLst/>
            </a:prstGeom>
            <a:solidFill>
              <a:srgbClr val="994A1C"/>
            </a:solidFill>
            <a:ln w="12700" cap="flat">
              <a:solidFill>
                <a:srgbClr val="994A1C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Rad50</a:t>
              </a:r>
              <a:endParaRPr kumimoji="0" lang="en-US" sz="9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319703" y="4549526"/>
              <a:ext cx="3470529" cy="445511"/>
            </a:xfrm>
            <a:prstGeom prst="ellipse">
              <a:avLst/>
            </a:prstGeom>
            <a:solidFill>
              <a:srgbClr val="339999"/>
            </a:solidFill>
            <a:ln w="12700" cap="flat">
              <a:solidFill>
                <a:schemeClr val="accent2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Mre11</a:t>
              </a:r>
              <a:endParaRPr kumimoji="0" lang="en-US" sz="9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51549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5952</TotalTime>
  <Words>796</Words>
  <Application>Microsoft Macintosh PowerPoint</Application>
  <PresentationFormat>Custom</PresentationFormat>
  <Paragraphs>209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Nicole Libert</cp:lastModifiedBy>
  <cp:revision>121</cp:revision>
  <dcterms:modified xsi:type="dcterms:W3CDTF">2015-05-18T01:09:13Z</dcterms:modified>
</cp:coreProperties>
</file>